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67"/>
  </p:notesMasterIdLst>
  <p:handoutMasterIdLst>
    <p:handoutMasterId r:id="rId68"/>
  </p:handoutMasterIdLst>
  <p:sldIdLst>
    <p:sldId id="384" r:id="rId4"/>
    <p:sldId id="261" r:id="rId5"/>
    <p:sldId id="263" r:id="rId6"/>
    <p:sldId id="264" r:id="rId7"/>
    <p:sldId id="266" r:id="rId8"/>
    <p:sldId id="268" r:id="rId9"/>
    <p:sldId id="270" r:id="rId10"/>
    <p:sldId id="272" r:id="rId11"/>
    <p:sldId id="274" r:id="rId12"/>
    <p:sldId id="276" r:id="rId13"/>
    <p:sldId id="278" r:id="rId14"/>
    <p:sldId id="280" r:id="rId15"/>
    <p:sldId id="282" r:id="rId16"/>
    <p:sldId id="284" r:id="rId17"/>
    <p:sldId id="286" r:id="rId18"/>
    <p:sldId id="288" r:id="rId19"/>
    <p:sldId id="290" r:id="rId20"/>
    <p:sldId id="292" r:id="rId21"/>
    <p:sldId id="294" r:id="rId22"/>
    <p:sldId id="296" r:id="rId23"/>
    <p:sldId id="298" r:id="rId24"/>
    <p:sldId id="300" r:id="rId25"/>
    <p:sldId id="302" r:id="rId26"/>
    <p:sldId id="304" r:id="rId27"/>
    <p:sldId id="306" r:id="rId28"/>
    <p:sldId id="308" r:id="rId29"/>
    <p:sldId id="310" r:id="rId30"/>
    <p:sldId id="312" r:id="rId31"/>
    <p:sldId id="314" r:id="rId32"/>
    <p:sldId id="316" r:id="rId33"/>
    <p:sldId id="318" r:id="rId34"/>
    <p:sldId id="320" r:id="rId35"/>
    <p:sldId id="322" r:id="rId36"/>
    <p:sldId id="324" r:id="rId37"/>
    <p:sldId id="326" r:id="rId38"/>
    <p:sldId id="328" r:id="rId39"/>
    <p:sldId id="330" r:id="rId40"/>
    <p:sldId id="332" r:id="rId41"/>
    <p:sldId id="334" r:id="rId42"/>
    <p:sldId id="336" r:id="rId43"/>
    <p:sldId id="338" r:id="rId44"/>
    <p:sldId id="340" r:id="rId45"/>
    <p:sldId id="342" r:id="rId46"/>
    <p:sldId id="344" r:id="rId47"/>
    <p:sldId id="346" r:id="rId48"/>
    <p:sldId id="348" r:id="rId49"/>
    <p:sldId id="350" r:id="rId50"/>
    <p:sldId id="352" r:id="rId51"/>
    <p:sldId id="354" r:id="rId52"/>
    <p:sldId id="356" r:id="rId53"/>
    <p:sldId id="358" r:id="rId54"/>
    <p:sldId id="360" r:id="rId55"/>
    <p:sldId id="362" r:id="rId56"/>
    <p:sldId id="364" r:id="rId57"/>
    <p:sldId id="366" r:id="rId58"/>
    <p:sldId id="368" r:id="rId59"/>
    <p:sldId id="370" r:id="rId60"/>
    <p:sldId id="372" r:id="rId61"/>
    <p:sldId id="374" r:id="rId62"/>
    <p:sldId id="376" r:id="rId63"/>
    <p:sldId id="378" r:id="rId64"/>
    <p:sldId id="380" r:id="rId65"/>
    <p:sldId id="382" r:id="rId6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snapToObjects="1">
      <p:cViewPr varScale="1">
        <p:scale>
          <a:sx n="108" d="100"/>
          <a:sy n="108" d="100"/>
        </p:scale>
        <p:origin x="730" y="86"/>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4/3/2019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4/3/2019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lumMod val="5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April 3, 2019</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4"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sp>
        <p:nvSpPr>
          <p:cNvPr id="9" name="Subtitle 1"/>
          <p:cNvSpPr txBox="1">
            <a:spLocks/>
          </p:cNvSpPr>
          <p:nvPr userDrawn="1"/>
        </p:nvSpPr>
        <p:spPr>
          <a:xfrm>
            <a:off x="-56474" y="4886487"/>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026" y="4841684"/>
            <a:ext cx="1213734" cy="295620"/>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2A164-98BE-4D01-9DB9-7684E921FF12}"/>
              </a:ext>
            </a:extLst>
          </p:cNvPr>
          <p:cNvSpPr>
            <a:spLocks noGrp="1"/>
          </p:cNvSpPr>
          <p:nvPr>
            <p:ph type="body" sz="quarter" idx="11"/>
          </p:nvPr>
        </p:nvSpPr>
        <p:spPr/>
        <p:txBody>
          <a:bodyPr/>
          <a:lstStyle/>
          <a:p>
            <a:r>
              <a:rPr lang="en-US" dirty="0"/>
              <a:t>2018 Annual EMS Agency Survey</a:t>
            </a:r>
          </a:p>
          <a:p>
            <a:endParaRPr lang="en-US" dirty="0"/>
          </a:p>
        </p:txBody>
      </p:sp>
      <p:sp>
        <p:nvSpPr>
          <p:cNvPr id="4" name="Text Placeholder 4">
            <a:extLst>
              <a:ext uri="{FF2B5EF4-FFF2-40B4-BE49-F238E27FC236}">
                <a16:creationId xmlns:a16="http://schemas.microsoft.com/office/drawing/2014/main" id="{6E1E57A8-DAAB-497A-ACD8-24ABC00A7010}"/>
              </a:ext>
            </a:extLst>
          </p:cNvPr>
          <p:cNvSpPr txBox="1">
            <a:spLocks noGrp="1"/>
          </p:cNvSpPr>
          <p:nvPr>
            <p:ph type="body" sz="quarter" idx="12"/>
          </p:nvPr>
        </p:nvSpPr>
        <p:spPr>
          <a:prstGeom prst="rect">
            <a:avLst/>
          </a:prstGeom>
        </p:spPr>
        <p:txBody>
          <a:bodyPr/>
          <a:lst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solidFill>
                  <a:schemeClr val="bg1"/>
                </a:solidFill>
              </a:rPr>
              <a:t>Complete Responses: 210</a:t>
            </a:r>
          </a:p>
        </p:txBody>
      </p:sp>
    </p:spTree>
    <p:extLst>
      <p:ext uri="{BB962C8B-B14F-4D97-AF65-F5344CB8AC3E}">
        <p14:creationId xmlns:p14="http://schemas.microsoft.com/office/powerpoint/2010/main" val="2561010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Q12: Does your agency participate in the Emergency Medical Services Tracking and Reporting System (EMSTARS)?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E96"/>
                </a:solidFill>
                <a:latin typeface="+mn-lt"/>
                <a:cs typeface="+mn-cs"/>
              </a:rPr>
              <a:t>Answered: 210    Skipped: 0</a:t>
            </a:r>
          </a:p>
        </p:txBody>
      </p:sp>
      <p:pic>
        <p:nvPicPr>
          <p:cNvPr id="5" name="Picture 4" descr="table1497770320.png">
            <a:extLst>
              <a:ext uri="{FF2B5EF4-FFF2-40B4-BE49-F238E27FC236}">
                <a16:creationId xmlns:a16="http://schemas.microsoft.com/office/drawing/2014/main" id="{8D4A873B-5FCB-40A6-931F-87B51C17B765}"/>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9777032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Q13: Would you like for the EMSTARS program office to contact your agency to provide assistance?</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891"/>
                </a:solidFill>
                <a:latin typeface="+mn-lt"/>
                <a:cs typeface="+mn-cs"/>
              </a:rPr>
              <a:t>Answered: 210    Skipped: 0</a:t>
            </a:r>
          </a:p>
        </p:txBody>
      </p:sp>
      <p:pic>
        <p:nvPicPr>
          <p:cNvPr id="5" name="Picture 4" descr="table1482257370.png">
            <a:extLst>
              <a:ext uri="{FF2B5EF4-FFF2-40B4-BE49-F238E27FC236}">
                <a16:creationId xmlns:a16="http://schemas.microsoft.com/office/drawing/2014/main" id="{894C61F6-2A11-4427-9462-6FB44E5603E0}"/>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37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325158"/>
            <a:ext cx="8354890" cy="697836"/>
          </a:xfrm>
        </p:spPr>
        <p:txBody>
          <a:bodyPr vert="horz" lIns="91440" tIns="45720" rIns="91440" bIns="45720" rtlCol="0" anchor="b">
            <a:normAutofit/>
          </a:bodyPr>
          <a:lstStyle/>
          <a:p>
            <a:pPr algn="ctr" defTabSz="914400">
              <a:lnSpc>
                <a:spcPct val="90000"/>
              </a:lnSpc>
            </a:pPr>
            <a:r>
              <a:rPr lang="en-US" sz="1900">
                <a:solidFill>
                  <a:srgbClr val="FFFFFF"/>
                </a:solidFill>
                <a:latin typeface="+mj-lt"/>
                <a:cs typeface="+mj-cs"/>
              </a:rPr>
              <a:t>Q14: What is your agency's planned timeline for transitioning to EMSTARS V3.4?</a:t>
            </a:r>
          </a:p>
        </p:txBody>
      </p:sp>
      <p:sp>
        <p:nvSpPr>
          <p:cNvPr id="3" name="Content Placeholder 2"/>
          <p:cNvSpPr>
            <a:spLocks noGrp="1"/>
          </p:cNvSpPr>
          <p:nvPr>
            <p:ph idx="1"/>
          </p:nvPr>
        </p:nvSpPr>
        <p:spPr>
          <a:xfrm>
            <a:off x="1158208" y="1234292"/>
            <a:ext cx="6858000" cy="315001"/>
          </a:xfrm>
        </p:spPr>
        <p:txBody>
          <a:bodyPr vert="horz" lIns="91440" tIns="45720" rIns="91440" bIns="45720" rtlCol="0">
            <a:normAutofit/>
          </a:bodyPr>
          <a:lstStyle/>
          <a:p>
            <a:pPr algn="ctr" defTabSz="914400">
              <a:lnSpc>
                <a:spcPct val="90000"/>
              </a:lnSpc>
              <a:spcBef>
                <a:spcPts val="1000"/>
              </a:spcBef>
            </a:pPr>
            <a:r>
              <a:rPr lang="en-US" sz="1500">
                <a:solidFill>
                  <a:srgbClr val="F8C301"/>
                </a:solidFill>
                <a:latin typeface="+mn-lt"/>
                <a:cs typeface="+mn-cs"/>
              </a:rPr>
              <a:t>Answered: 170    Skipped: 40</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97899270.png"/>
          <p:cNvPicPr>
            <a:picLocks noChangeAspect="1"/>
          </p:cNvPicPr>
          <p:nvPr/>
        </p:nvPicPr>
        <p:blipFill>
          <a:blip r:embed="rId2"/>
          <a:stretch>
            <a:fillRect/>
          </a:stretch>
        </p:blipFill>
        <p:spPr>
          <a:xfrm>
            <a:off x="248675" y="2219519"/>
            <a:ext cx="4091938" cy="2199416"/>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table1497899270.png">
            <a:extLst>
              <a:ext uri="{FF2B5EF4-FFF2-40B4-BE49-F238E27FC236}">
                <a16:creationId xmlns:a16="http://schemas.microsoft.com/office/drawing/2014/main" id="{FE4D7AB6-5A98-4F04-815B-9C4ADB568A8F}"/>
              </a:ext>
            </a:extLst>
          </p:cNvPr>
          <p:cNvPicPr>
            <a:picLocks noChangeAspect="1"/>
          </p:cNvPicPr>
          <p:nvPr/>
        </p:nvPicPr>
        <p:blipFill>
          <a:blip r:embed="rId3"/>
          <a:stretch>
            <a:fillRect/>
          </a:stretch>
        </p:blipFill>
        <p:spPr>
          <a:xfrm>
            <a:off x="4833804" y="2720781"/>
            <a:ext cx="4091938" cy="119689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3800">
                <a:solidFill>
                  <a:srgbClr val="FFFFFF"/>
                </a:solidFill>
                <a:latin typeface="+mj-lt"/>
                <a:cs typeface="+mj-cs"/>
              </a:rPr>
              <a:t>Q15: Are you a participant with Biospatial?</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5893C9"/>
                </a:solidFill>
                <a:latin typeface="+mn-lt"/>
                <a:cs typeface="+mn-cs"/>
              </a:rPr>
              <a:t>Answered: 170    Skipped: 40</a:t>
            </a:r>
          </a:p>
        </p:txBody>
      </p:sp>
      <p:pic>
        <p:nvPicPr>
          <p:cNvPr id="5" name="Picture 4" descr="table1497940290.png">
            <a:extLst>
              <a:ext uri="{FF2B5EF4-FFF2-40B4-BE49-F238E27FC236}">
                <a16:creationId xmlns:a16="http://schemas.microsoft.com/office/drawing/2014/main" id="{DEBD6BED-1715-45EF-ABBA-9164606A3D01}"/>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9794029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325158"/>
            <a:ext cx="8354890" cy="697836"/>
          </a:xfrm>
        </p:spPr>
        <p:txBody>
          <a:bodyPr vert="horz" lIns="91440" tIns="45720" rIns="91440" bIns="45720" rtlCol="0" anchor="b">
            <a:normAutofit/>
          </a:bodyPr>
          <a:lstStyle/>
          <a:p>
            <a:pPr algn="ctr" defTabSz="914400">
              <a:lnSpc>
                <a:spcPct val="90000"/>
              </a:lnSpc>
            </a:pPr>
            <a:r>
              <a:rPr lang="en-US" sz="1900">
                <a:solidFill>
                  <a:srgbClr val="FFFFFF"/>
                </a:solidFill>
                <a:latin typeface="+mj-lt"/>
                <a:cs typeface="+mj-cs"/>
              </a:rPr>
              <a:t>Q16: If your agency participates in Biospatial, please indicate how your uses or plans to use the system.</a:t>
            </a:r>
          </a:p>
        </p:txBody>
      </p:sp>
      <p:sp>
        <p:nvSpPr>
          <p:cNvPr id="3" name="Content Placeholder 2"/>
          <p:cNvSpPr>
            <a:spLocks noGrp="1"/>
          </p:cNvSpPr>
          <p:nvPr>
            <p:ph idx="1"/>
          </p:nvPr>
        </p:nvSpPr>
        <p:spPr>
          <a:xfrm>
            <a:off x="1158208" y="1234292"/>
            <a:ext cx="6858000" cy="315001"/>
          </a:xfrm>
        </p:spPr>
        <p:txBody>
          <a:bodyPr vert="horz" lIns="91440" tIns="45720" rIns="91440" bIns="45720" rtlCol="0">
            <a:normAutofit/>
          </a:bodyPr>
          <a:lstStyle/>
          <a:p>
            <a:pPr algn="ctr" defTabSz="914400">
              <a:lnSpc>
                <a:spcPct val="90000"/>
              </a:lnSpc>
              <a:spcBef>
                <a:spcPts val="1000"/>
              </a:spcBef>
            </a:pPr>
            <a:r>
              <a:rPr lang="en-US" sz="1500">
                <a:solidFill>
                  <a:srgbClr val="FBBF00"/>
                </a:solidFill>
                <a:latin typeface="+mn-lt"/>
                <a:cs typeface="+mn-cs"/>
              </a:rPr>
              <a:t>Answered: 56    Skipped: 154</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97994330.png"/>
          <p:cNvPicPr>
            <a:picLocks noChangeAspect="1"/>
          </p:cNvPicPr>
          <p:nvPr/>
        </p:nvPicPr>
        <p:blipFill>
          <a:blip r:embed="rId2"/>
          <a:stretch>
            <a:fillRect/>
          </a:stretch>
        </p:blipFill>
        <p:spPr>
          <a:xfrm>
            <a:off x="248675" y="2045611"/>
            <a:ext cx="4091938" cy="2547232"/>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table1497994330.png">
            <a:extLst>
              <a:ext uri="{FF2B5EF4-FFF2-40B4-BE49-F238E27FC236}">
                <a16:creationId xmlns:a16="http://schemas.microsoft.com/office/drawing/2014/main" id="{DBAF18D0-0FFB-400F-A4EC-EA1225D75943}"/>
              </a:ext>
            </a:extLst>
          </p:cNvPr>
          <p:cNvPicPr>
            <a:picLocks noChangeAspect="1"/>
          </p:cNvPicPr>
          <p:nvPr/>
        </p:nvPicPr>
        <p:blipFill>
          <a:blip r:embed="rId3"/>
          <a:stretch>
            <a:fillRect/>
          </a:stretch>
        </p:blipFill>
        <p:spPr>
          <a:xfrm>
            <a:off x="4833804" y="2720781"/>
            <a:ext cx="4091938" cy="119689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Q17: Would you like for someone from the Department of Health to contact your agency to provide Biospatial assistance?</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B93"/>
                </a:solidFill>
                <a:latin typeface="+mn-lt"/>
                <a:cs typeface="+mn-cs"/>
              </a:rPr>
              <a:t>Answered: 170    Skipped: 40</a:t>
            </a:r>
          </a:p>
        </p:txBody>
      </p:sp>
      <p:pic>
        <p:nvPicPr>
          <p:cNvPr id="5" name="Picture 4" descr="table1498059460.png">
            <a:extLst>
              <a:ext uri="{FF2B5EF4-FFF2-40B4-BE49-F238E27FC236}">
                <a16:creationId xmlns:a16="http://schemas.microsoft.com/office/drawing/2014/main" id="{DD73D77B-4820-4120-A983-5B3069AEF407}"/>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9805946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Q18: Does your agency utilize an electronic patient care reporting system to document patient care?</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E96"/>
                </a:solidFill>
                <a:latin typeface="+mn-lt"/>
                <a:cs typeface="+mn-cs"/>
              </a:rPr>
              <a:t>Answered: 40    Skipped: 170</a:t>
            </a:r>
          </a:p>
        </p:txBody>
      </p:sp>
      <p:pic>
        <p:nvPicPr>
          <p:cNvPr id="5" name="Picture 4" descr="table1482257710.png">
            <a:extLst>
              <a:ext uri="{FF2B5EF4-FFF2-40B4-BE49-F238E27FC236}">
                <a16:creationId xmlns:a16="http://schemas.microsoft.com/office/drawing/2014/main" id="{180F6693-7F12-4EB1-94CC-A5EE71F10331}"/>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71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325158"/>
            <a:ext cx="8354890" cy="697836"/>
          </a:xfrm>
        </p:spPr>
        <p:txBody>
          <a:bodyPr vert="horz" lIns="91440" tIns="45720" rIns="91440" bIns="45720" rtlCol="0" anchor="b">
            <a:normAutofit/>
          </a:bodyPr>
          <a:lstStyle/>
          <a:p>
            <a:pPr algn="ctr" defTabSz="914400">
              <a:lnSpc>
                <a:spcPct val="90000"/>
              </a:lnSpc>
            </a:pPr>
            <a:r>
              <a:rPr lang="en-US" sz="1600">
                <a:solidFill>
                  <a:srgbClr val="FFFFFF"/>
                </a:solidFill>
                <a:latin typeface="+mj-lt"/>
                <a:cs typeface="+mj-cs"/>
              </a:rPr>
              <a:t>Q19: You indicated that your agency is not an EMSTARS submitting agency. Please provide the reasons why your agency has elected not to participate in EMSTARS? (select all that apply)</a:t>
            </a:r>
          </a:p>
        </p:txBody>
      </p:sp>
      <p:sp>
        <p:nvSpPr>
          <p:cNvPr id="3" name="Content Placeholder 2"/>
          <p:cNvSpPr>
            <a:spLocks noGrp="1"/>
          </p:cNvSpPr>
          <p:nvPr>
            <p:ph idx="1"/>
          </p:nvPr>
        </p:nvSpPr>
        <p:spPr>
          <a:xfrm>
            <a:off x="1158208" y="1234292"/>
            <a:ext cx="6858000" cy="315001"/>
          </a:xfrm>
        </p:spPr>
        <p:txBody>
          <a:bodyPr vert="horz" lIns="91440" tIns="45720" rIns="91440" bIns="45720" rtlCol="0">
            <a:normAutofit/>
          </a:bodyPr>
          <a:lstStyle/>
          <a:p>
            <a:pPr algn="ctr" defTabSz="914400">
              <a:lnSpc>
                <a:spcPct val="90000"/>
              </a:lnSpc>
              <a:spcBef>
                <a:spcPts val="1000"/>
              </a:spcBef>
            </a:pPr>
            <a:r>
              <a:rPr lang="en-US" sz="1500">
                <a:solidFill>
                  <a:srgbClr val="FE8D54"/>
                </a:solidFill>
                <a:latin typeface="+mn-lt"/>
                <a:cs typeface="+mn-cs"/>
              </a:rPr>
              <a:t>Answered: 40    Skipped: 170</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360.png"/>
          <p:cNvPicPr>
            <a:picLocks noChangeAspect="1"/>
          </p:cNvPicPr>
          <p:nvPr/>
        </p:nvPicPr>
        <p:blipFill>
          <a:blip r:embed="rId2"/>
          <a:stretch>
            <a:fillRect/>
          </a:stretch>
        </p:blipFill>
        <p:spPr>
          <a:xfrm>
            <a:off x="515280" y="1820113"/>
            <a:ext cx="3558727" cy="2998228"/>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table1482257360.png">
            <a:extLst>
              <a:ext uri="{FF2B5EF4-FFF2-40B4-BE49-F238E27FC236}">
                <a16:creationId xmlns:a16="http://schemas.microsoft.com/office/drawing/2014/main" id="{CC01FF07-F8BA-46B5-A60B-860B7BD5CD1A}"/>
              </a:ext>
            </a:extLst>
          </p:cNvPr>
          <p:cNvPicPr>
            <a:picLocks noChangeAspect="1"/>
          </p:cNvPicPr>
          <p:nvPr/>
        </p:nvPicPr>
        <p:blipFill>
          <a:blip r:embed="rId3"/>
          <a:stretch>
            <a:fillRect/>
          </a:stretch>
        </p:blipFill>
        <p:spPr>
          <a:xfrm>
            <a:off x="4833804" y="2132565"/>
            <a:ext cx="4091938" cy="237332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a:solidFill>
                  <a:srgbClr val="FFFFFF"/>
                </a:solidFill>
                <a:latin typeface="+mj-lt"/>
                <a:cs typeface="+mj-cs"/>
              </a:rPr>
              <a:t>Q20: Has your EMS agency adopted plans for and trained on plans to manage an active assailant event and/or violent/hostile incidents?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C95"/>
                </a:solidFill>
                <a:latin typeface="+mn-lt"/>
                <a:cs typeface="+mn-cs"/>
              </a:rPr>
              <a:t>Answered: 210    Skipped: 0</a:t>
            </a:r>
          </a:p>
        </p:txBody>
      </p:sp>
      <p:pic>
        <p:nvPicPr>
          <p:cNvPr id="5" name="Picture 4" descr="table1482257160.png">
            <a:extLst>
              <a:ext uri="{FF2B5EF4-FFF2-40B4-BE49-F238E27FC236}">
                <a16:creationId xmlns:a16="http://schemas.microsoft.com/office/drawing/2014/main" id="{5F75CF41-D5AC-41C3-9B80-C940BF188877}"/>
              </a:ext>
            </a:extLst>
          </p:cNvPr>
          <p:cNvPicPr>
            <a:picLocks noChangeAspect="1"/>
          </p:cNvPicPr>
          <p:nvPr/>
        </p:nvPicPr>
        <p:blipFill>
          <a:blip r:embed="rId2"/>
          <a:stretch>
            <a:fillRect/>
          </a:stretch>
        </p:blipFill>
        <p:spPr>
          <a:xfrm>
            <a:off x="4859421" y="745182"/>
            <a:ext cx="4042570" cy="1081387"/>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16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1500">
                <a:solidFill>
                  <a:srgbClr val="FFFFFF"/>
                </a:solidFill>
                <a:latin typeface="+mj-lt"/>
                <a:cs typeface="+mj-cs"/>
              </a:rPr>
              <a:t>Q21: Do you feel that your EMS agency is properly equipped and supplied to appropriately manage an Active Shooter Hostile Event Response (ASHER)? As an example, trauma related supplies such as tourniquets, hemostatic dressing, chest seal and other supplies as referenced in the Hartford Consensus Compendium.</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D95"/>
                </a:solidFill>
                <a:latin typeface="+mn-lt"/>
                <a:cs typeface="+mn-cs"/>
              </a:rPr>
              <a:t>Answered: 210    Skipped: 0</a:t>
            </a:r>
          </a:p>
        </p:txBody>
      </p:sp>
      <p:pic>
        <p:nvPicPr>
          <p:cNvPr id="5" name="Picture 4" descr="table1482257180.png">
            <a:extLst>
              <a:ext uri="{FF2B5EF4-FFF2-40B4-BE49-F238E27FC236}">
                <a16:creationId xmlns:a16="http://schemas.microsoft.com/office/drawing/2014/main" id="{9E9151BE-1066-449F-BE2E-DD5668E10063}"/>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18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3249230" cy="4634664"/>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677" y="685800"/>
            <a:ext cx="2743200" cy="2165684"/>
          </a:xfrm>
        </p:spPr>
        <p:txBody>
          <a:bodyPr vert="horz" lIns="91440" tIns="45720" rIns="91440" bIns="45720" rtlCol="0" anchor="b">
            <a:normAutofit/>
          </a:bodyPr>
          <a:lstStyle/>
          <a:p>
            <a:pPr algn="ctr" defTabSz="914400">
              <a:lnSpc>
                <a:spcPct val="90000"/>
              </a:lnSpc>
            </a:pPr>
            <a:r>
              <a:rPr lang="en-US" sz="3300" kern="1200">
                <a:solidFill>
                  <a:srgbClr val="FFFFFF"/>
                </a:solidFill>
                <a:latin typeface="+mj-lt"/>
                <a:ea typeface="+mj-ea"/>
                <a:cs typeface="+mj-cs"/>
              </a:rPr>
              <a:t>Q3: Organizational Type:</a:t>
            </a:r>
          </a:p>
        </p:txBody>
      </p:sp>
      <p:sp>
        <p:nvSpPr>
          <p:cNvPr id="3" name="Content Placeholder 2"/>
          <p:cNvSpPr>
            <a:spLocks noGrp="1"/>
          </p:cNvSpPr>
          <p:nvPr>
            <p:ph idx="1"/>
          </p:nvPr>
        </p:nvSpPr>
        <p:spPr>
          <a:xfrm>
            <a:off x="505677" y="3127875"/>
            <a:ext cx="2743200" cy="1144198"/>
          </a:xfrm>
        </p:spPr>
        <p:txBody>
          <a:bodyPr vert="horz" lIns="91440" tIns="45720" rIns="91440" bIns="45720" rtlCol="0">
            <a:normAutofit/>
          </a:bodyPr>
          <a:lstStyle/>
          <a:p>
            <a:pPr algn="ctr" defTabSz="914400">
              <a:lnSpc>
                <a:spcPct val="90000"/>
              </a:lnSpc>
              <a:spcBef>
                <a:spcPts val="1000"/>
              </a:spcBef>
            </a:pPr>
            <a:r>
              <a:rPr lang="en-US" sz="1500" kern="1200">
                <a:solidFill>
                  <a:srgbClr val="FFFFFF"/>
                </a:solidFill>
                <a:latin typeface="+mn-lt"/>
                <a:ea typeface="+mn-ea"/>
                <a:cs typeface="+mn-cs"/>
              </a:rPr>
              <a:t>Answered: 210    Skipped: 0</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2932700"/>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table1482257150.png"/>
          <p:cNvPicPr>
            <a:picLocks noChangeAspect="1"/>
          </p:cNvPicPr>
          <p:nvPr/>
        </p:nvPicPr>
        <p:blipFill>
          <a:blip r:embed="rId2"/>
          <a:stretch>
            <a:fillRect/>
          </a:stretch>
        </p:blipFill>
        <p:spPr>
          <a:xfrm>
            <a:off x="3865366" y="1726862"/>
            <a:ext cx="4915159" cy="16957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900">
                <a:solidFill>
                  <a:srgbClr val="FFFFFF"/>
                </a:solidFill>
                <a:latin typeface="+mj-lt"/>
                <a:cs typeface="+mj-cs"/>
              </a:rPr>
              <a:t>Q22: Does the EMS agency currently provide ballistic protection for the first responders?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B92"/>
                </a:solidFill>
                <a:latin typeface="+mn-lt"/>
                <a:cs typeface="+mn-cs"/>
              </a:rPr>
              <a:t>Answered: 210    Skipped: 0</a:t>
            </a:r>
          </a:p>
        </p:txBody>
      </p:sp>
      <p:pic>
        <p:nvPicPr>
          <p:cNvPr id="5" name="Picture 4" descr="table1482257380.png">
            <a:extLst>
              <a:ext uri="{FF2B5EF4-FFF2-40B4-BE49-F238E27FC236}">
                <a16:creationId xmlns:a16="http://schemas.microsoft.com/office/drawing/2014/main" id="{E1418AC9-5BAA-4C80-8992-3714010E45EB}"/>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38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325158"/>
            <a:ext cx="8354890" cy="697836"/>
          </a:xfrm>
        </p:spPr>
        <p:txBody>
          <a:bodyPr vert="horz" lIns="91440" tIns="45720" rIns="91440" bIns="45720" rtlCol="0" anchor="b">
            <a:normAutofit/>
          </a:bodyPr>
          <a:lstStyle/>
          <a:p>
            <a:pPr algn="ctr" defTabSz="914400">
              <a:lnSpc>
                <a:spcPct val="90000"/>
              </a:lnSpc>
            </a:pPr>
            <a:r>
              <a:rPr lang="en-US" sz="2600">
                <a:solidFill>
                  <a:srgbClr val="FFFFFF"/>
                </a:solidFill>
                <a:latin typeface="+mj-lt"/>
                <a:cs typeface="+mj-cs"/>
              </a:rPr>
              <a:t>Q25: Where is the location of the ballistic protection?</a:t>
            </a:r>
          </a:p>
        </p:txBody>
      </p:sp>
      <p:sp>
        <p:nvSpPr>
          <p:cNvPr id="3" name="Content Placeholder 2"/>
          <p:cNvSpPr>
            <a:spLocks noGrp="1"/>
          </p:cNvSpPr>
          <p:nvPr>
            <p:ph idx="1"/>
          </p:nvPr>
        </p:nvSpPr>
        <p:spPr>
          <a:xfrm>
            <a:off x="1158208" y="1234292"/>
            <a:ext cx="6858000" cy="315001"/>
          </a:xfrm>
        </p:spPr>
        <p:txBody>
          <a:bodyPr vert="horz" lIns="91440" tIns="45720" rIns="91440" bIns="45720" rtlCol="0">
            <a:normAutofit/>
          </a:bodyPr>
          <a:lstStyle/>
          <a:p>
            <a:pPr algn="ctr" defTabSz="914400">
              <a:lnSpc>
                <a:spcPct val="90000"/>
              </a:lnSpc>
              <a:spcBef>
                <a:spcPts val="1000"/>
              </a:spcBef>
            </a:pPr>
            <a:r>
              <a:rPr lang="en-US" sz="1500">
                <a:solidFill>
                  <a:srgbClr val="FD8D55"/>
                </a:solidFill>
                <a:latin typeface="+mn-lt"/>
                <a:cs typeface="+mn-cs"/>
              </a:rPr>
              <a:t>Answered: 84    Skipped: 126</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390.png"/>
          <p:cNvPicPr>
            <a:picLocks noChangeAspect="1"/>
          </p:cNvPicPr>
          <p:nvPr/>
        </p:nvPicPr>
        <p:blipFill>
          <a:blip r:embed="rId2"/>
          <a:stretch>
            <a:fillRect/>
          </a:stretch>
        </p:blipFill>
        <p:spPr>
          <a:xfrm>
            <a:off x="248675" y="2112105"/>
            <a:ext cx="4091938" cy="2414243"/>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table1482257390.png">
            <a:extLst>
              <a:ext uri="{FF2B5EF4-FFF2-40B4-BE49-F238E27FC236}">
                <a16:creationId xmlns:a16="http://schemas.microsoft.com/office/drawing/2014/main" id="{16FFAE92-76B8-452D-97D3-CA84522644E6}"/>
              </a:ext>
            </a:extLst>
          </p:cNvPr>
          <p:cNvPicPr>
            <a:picLocks noChangeAspect="1"/>
          </p:cNvPicPr>
          <p:nvPr/>
        </p:nvPicPr>
        <p:blipFill>
          <a:blip r:embed="rId3"/>
          <a:stretch>
            <a:fillRect/>
          </a:stretch>
        </p:blipFill>
        <p:spPr>
          <a:xfrm>
            <a:off x="4833804" y="2613367"/>
            <a:ext cx="4091938" cy="141171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Q26: Does your EMS agency have any current plans on purchasing ballistic protection for the first responders?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892"/>
                </a:solidFill>
                <a:latin typeface="+mn-lt"/>
                <a:cs typeface="+mn-cs"/>
              </a:rPr>
              <a:t>Answered: 127    Skipped: 83</a:t>
            </a:r>
          </a:p>
        </p:txBody>
      </p:sp>
      <p:pic>
        <p:nvPicPr>
          <p:cNvPr id="5" name="Picture 4" descr="table1482257440.png">
            <a:extLst>
              <a:ext uri="{FF2B5EF4-FFF2-40B4-BE49-F238E27FC236}">
                <a16:creationId xmlns:a16="http://schemas.microsoft.com/office/drawing/2014/main" id="{061DAA2B-2E11-4CAD-BFE0-D9565168C760}"/>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44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900">
                <a:solidFill>
                  <a:srgbClr val="FFFFFF"/>
                </a:solidFill>
                <a:latin typeface="+mj-lt"/>
                <a:cs typeface="+mj-cs"/>
              </a:rPr>
              <a:t>Q28: Does your EMS agency have written protocols for mass hemorrhage control at large incidents?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992"/>
                </a:solidFill>
                <a:latin typeface="+mn-lt"/>
                <a:cs typeface="+mn-cs"/>
              </a:rPr>
              <a:t>Answered: 210    Skipped: 0</a:t>
            </a:r>
          </a:p>
        </p:txBody>
      </p:sp>
      <p:pic>
        <p:nvPicPr>
          <p:cNvPr id="5" name="Picture 4" descr="table1482257450.png">
            <a:extLst>
              <a:ext uri="{FF2B5EF4-FFF2-40B4-BE49-F238E27FC236}">
                <a16:creationId xmlns:a16="http://schemas.microsoft.com/office/drawing/2014/main" id="{17AD85B8-E2D7-4E54-9668-9B16F889A9B6}"/>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45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Q29: Has your EMS agency established specialized kits with supplies for mass hemorrhage control at large incidents?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E97"/>
                </a:solidFill>
                <a:latin typeface="+mn-lt"/>
                <a:cs typeface="+mn-cs"/>
              </a:rPr>
              <a:t>Answered: 210    Skipped: 0</a:t>
            </a:r>
          </a:p>
        </p:txBody>
      </p:sp>
      <p:pic>
        <p:nvPicPr>
          <p:cNvPr id="5" name="Picture 4" descr="table1482257470.png">
            <a:extLst>
              <a:ext uri="{FF2B5EF4-FFF2-40B4-BE49-F238E27FC236}">
                <a16:creationId xmlns:a16="http://schemas.microsoft.com/office/drawing/2014/main" id="{54089CE8-AAA0-47D1-9BDB-85C016D065C5}"/>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47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a:solidFill>
                  <a:srgbClr val="FFFFFF"/>
                </a:solidFill>
                <a:latin typeface="+mj-lt"/>
                <a:cs typeface="+mj-cs"/>
              </a:rPr>
              <a:t>Q30: Does your EMS agency currently have policies regarding entering “warm zones” during an Active Shooter Hostile Event Response (ASHER)? As example: As part of a rescue task force.</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B92"/>
                </a:solidFill>
                <a:latin typeface="+mn-lt"/>
                <a:cs typeface="+mn-cs"/>
              </a:rPr>
              <a:t>Answered: 210    Skipped: 0</a:t>
            </a:r>
          </a:p>
        </p:txBody>
      </p:sp>
      <p:pic>
        <p:nvPicPr>
          <p:cNvPr id="5" name="Picture 4" descr="table1482257490.png">
            <a:extLst>
              <a:ext uri="{FF2B5EF4-FFF2-40B4-BE49-F238E27FC236}">
                <a16:creationId xmlns:a16="http://schemas.microsoft.com/office/drawing/2014/main" id="{E1F97727-E7B9-4642-9BFE-AA0D31332D54}"/>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49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Q31: Does your EMS agency currently have designated entry/extraction teams that train together with law enforcement?</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E97"/>
                </a:solidFill>
                <a:latin typeface="+mn-lt"/>
                <a:cs typeface="+mn-cs"/>
              </a:rPr>
              <a:t>Answered: 210    Skipped: 0</a:t>
            </a:r>
          </a:p>
        </p:txBody>
      </p:sp>
      <p:pic>
        <p:nvPicPr>
          <p:cNvPr id="5" name="Picture 4" descr="table1482257470.png">
            <a:extLst>
              <a:ext uri="{FF2B5EF4-FFF2-40B4-BE49-F238E27FC236}">
                <a16:creationId xmlns:a16="http://schemas.microsoft.com/office/drawing/2014/main" id="{F6DDA3AD-E778-4AA3-9117-BE0F987BC175}"/>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47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Q32: Does your agency conduct any type of hemorrhage control education to the community (i.e., Stop the Bleed)?</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5899D2"/>
                </a:solidFill>
                <a:latin typeface="+mn-lt"/>
                <a:cs typeface="+mn-cs"/>
              </a:rPr>
              <a:t>Answered: 210    Skipped: 0</a:t>
            </a:r>
          </a:p>
        </p:txBody>
      </p:sp>
      <p:pic>
        <p:nvPicPr>
          <p:cNvPr id="5" name="Picture 4" descr="table1482257610.png">
            <a:extLst>
              <a:ext uri="{FF2B5EF4-FFF2-40B4-BE49-F238E27FC236}">
                <a16:creationId xmlns:a16="http://schemas.microsoft.com/office/drawing/2014/main" id="{4333A7C8-E6C3-4189-B6AD-73B4E6BB59B5}"/>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61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Q33: Has your EMS agency adopted plans for and trained on plans to care for highly infectious disease patients?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E2A1"/>
                </a:solidFill>
                <a:latin typeface="+mn-lt"/>
                <a:cs typeface="+mn-cs"/>
              </a:rPr>
              <a:t>Answered: 210    Skipped: 0</a:t>
            </a:r>
          </a:p>
        </p:txBody>
      </p:sp>
      <p:pic>
        <p:nvPicPr>
          <p:cNvPr id="5" name="Picture 4" descr="table1482257210.png">
            <a:extLst>
              <a:ext uri="{FF2B5EF4-FFF2-40B4-BE49-F238E27FC236}">
                <a16:creationId xmlns:a16="http://schemas.microsoft.com/office/drawing/2014/main" id="{45016C30-8EF8-4058-9402-67573BE2C69B}"/>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21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a:solidFill>
                  <a:srgbClr val="FFFFFF"/>
                </a:solidFill>
                <a:latin typeface="+mj-lt"/>
                <a:cs typeface="+mj-cs"/>
              </a:rPr>
              <a:t>Q34: Do you feel that your EMS agency is properly equipped and supplied with materials to appropriately care for highly infectious disease patients? As example: PPE and respiratory protection</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E95"/>
                </a:solidFill>
                <a:latin typeface="+mn-lt"/>
                <a:cs typeface="+mn-cs"/>
              </a:rPr>
              <a:t>Answered: 210    Skipped: 0</a:t>
            </a:r>
          </a:p>
        </p:txBody>
      </p:sp>
      <p:pic>
        <p:nvPicPr>
          <p:cNvPr id="5" name="Picture 4" descr="table1482257220.png">
            <a:extLst>
              <a:ext uri="{FF2B5EF4-FFF2-40B4-BE49-F238E27FC236}">
                <a16:creationId xmlns:a16="http://schemas.microsoft.com/office/drawing/2014/main" id="{6968F4DD-7A1A-416A-94BC-9E69F8204C57}"/>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22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3249230" cy="4634664"/>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677" y="685800"/>
            <a:ext cx="2743200" cy="2165684"/>
          </a:xfrm>
        </p:spPr>
        <p:txBody>
          <a:bodyPr vert="horz" lIns="91440" tIns="45720" rIns="91440" bIns="45720" rtlCol="0" anchor="b">
            <a:normAutofit/>
          </a:bodyPr>
          <a:lstStyle/>
          <a:p>
            <a:pPr algn="ctr" defTabSz="914400">
              <a:lnSpc>
                <a:spcPct val="90000"/>
              </a:lnSpc>
            </a:pPr>
            <a:r>
              <a:rPr lang="en-US" sz="3600" kern="1200">
                <a:solidFill>
                  <a:srgbClr val="FFFFFF"/>
                </a:solidFill>
                <a:latin typeface="+mj-lt"/>
                <a:ea typeface="+mj-ea"/>
                <a:cs typeface="+mj-cs"/>
              </a:rPr>
              <a:t>Q4: Primary Type of Service</a:t>
            </a:r>
          </a:p>
        </p:txBody>
      </p:sp>
      <p:sp>
        <p:nvSpPr>
          <p:cNvPr id="3" name="Content Placeholder 2"/>
          <p:cNvSpPr>
            <a:spLocks noGrp="1"/>
          </p:cNvSpPr>
          <p:nvPr>
            <p:ph idx="1"/>
          </p:nvPr>
        </p:nvSpPr>
        <p:spPr>
          <a:xfrm>
            <a:off x="505677" y="3127875"/>
            <a:ext cx="2743200" cy="1144198"/>
          </a:xfrm>
        </p:spPr>
        <p:txBody>
          <a:bodyPr vert="horz" lIns="91440" tIns="45720" rIns="91440" bIns="45720" rtlCol="0">
            <a:normAutofit/>
          </a:bodyPr>
          <a:lstStyle/>
          <a:p>
            <a:pPr algn="ctr" defTabSz="914400">
              <a:lnSpc>
                <a:spcPct val="90000"/>
              </a:lnSpc>
              <a:spcBef>
                <a:spcPts val="1000"/>
              </a:spcBef>
            </a:pPr>
            <a:r>
              <a:rPr lang="en-US" sz="1500" kern="1200">
                <a:solidFill>
                  <a:srgbClr val="FFFFFF"/>
                </a:solidFill>
                <a:latin typeface="+mn-lt"/>
                <a:ea typeface="+mn-ea"/>
                <a:cs typeface="+mn-cs"/>
              </a:rPr>
              <a:t>Answered: 210    Skipped: 0</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2932700"/>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table1482257140.png"/>
          <p:cNvPicPr>
            <a:picLocks noChangeAspect="1"/>
          </p:cNvPicPr>
          <p:nvPr/>
        </p:nvPicPr>
        <p:blipFill>
          <a:blip r:embed="rId2"/>
          <a:stretch>
            <a:fillRect/>
          </a:stretch>
        </p:blipFill>
        <p:spPr>
          <a:xfrm>
            <a:off x="3865366" y="1597840"/>
            <a:ext cx="4915159" cy="19537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900">
                <a:solidFill>
                  <a:srgbClr val="FFFFFF"/>
                </a:solidFill>
                <a:latin typeface="+mj-lt"/>
                <a:cs typeface="+mj-cs"/>
              </a:rPr>
              <a:t>Q35: Has your EMS agency participated in CBRNE exercises and/or training in the past year?</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891"/>
                </a:solidFill>
                <a:latin typeface="+mn-lt"/>
                <a:cs typeface="+mn-cs"/>
              </a:rPr>
              <a:t>Answered: 210    Skipped: 0</a:t>
            </a:r>
          </a:p>
        </p:txBody>
      </p:sp>
      <p:pic>
        <p:nvPicPr>
          <p:cNvPr id="5" name="Picture 4" descr="table1482257370.png">
            <a:extLst>
              <a:ext uri="{FF2B5EF4-FFF2-40B4-BE49-F238E27FC236}">
                <a16:creationId xmlns:a16="http://schemas.microsoft.com/office/drawing/2014/main" id="{E678DB5F-B431-4BBA-9083-61AE4A5CC502}"/>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37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900">
                <a:solidFill>
                  <a:srgbClr val="FFFFFF"/>
                </a:solidFill>
                <a:latin typeface="+mj-lt"/>
                <a:cs typeface="+mj-cs"/>
              </a:rPr>
              <a:t>Q36: Does your EMS agency participate with a health care coalition?</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D99B"/>
                </a:solidFill>
                <a:latin typeface="+mn-lt"/>
                <a:cs typeface="+mn-cs"/>
              </a:rPr>
              <a:t>Answered: 210    Skipped: 0</a:t>
            </a:r>
          </a:p>
        </p:txBody>
      </p:sp>
      <p:pic>
        <p:nvPicPr>
          <p:cNvPr id="5" name="Picture 4" descr="table1482257200.png">
            <a:extLst>
              <a:ext uri="{FF2B5EF4-FFF2-40B4-BE49-F238E27FC236}">
                <a16:creationId xmlns:a16="http://schemas.microsoft.com/office/drawing/2014/main" id="{B91F81F9-1217-42F1-8FE7-DD30C0ECF4B6}"/>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20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Q37: Does your EMS agency participate with local DOH Health Department meetings/committees?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C92"/>
                </a:solidFill>
                <a:latin typeface="+mn-lt"/>
                <a:cs typeface="+mn-cs"/>
              </a:rPr>
              <a:t>Answered: 210    Skipped: 0</a:t>
            </a:r>
          </a:p>
        </p:txBody>
      </p:sp>
      <p:pic>
        <p:nvPicPr>
          <p:cNvPr id="5" name="Picture 4" descr="table1482257620.png">
            <a:extLst>
              <a:ext uri="{FF2B5EF4-FFF2-40B4-BE49-F238E27FC236}">
                <a16:creationId xmlns:a16="http://schemas.microsoft.com/office/drawing/2014/main" id="{316E50F3-99E4-4818-B3F9-C63CB0F231E1}"/>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62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900">
                <a:solidFill>
                  <a:srgbClr val="FFFFFF"/>
                </a:solidFill>
                <a:latin typeface="+mj-lt"/>
                <a:cs typeface="+mj-cs"/>
              </a:rPr>
              <a:t>Q38: Is your agency currently experiencing a shortage of EMTs or Paramedics?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F8C302"/>
                </a:solidFill>
                <a:latin typeface="+mn-lt"/>
                <a:cs typeface="+mn-cs"/>
              </a:rPr>
              <a:t>Answered: 210    Skipped: 0</a:t>
            </a:r>
          </a:p>
        </p:txBody>
      </p:sp>
      <p:pic>
        <p:nvPicPr>
          <p:cNvPr id="6" name="Picture 5" descr="table1503133650.png">
            <a:extLst>
              <a:ext uri="{FF2B5EF4-FFF2-40B4-BE49-F238E27FC236}">
                <a16:creationId xmlns:a16="http://schemas.microsoft.com/office/drawing/2014/main" id="{1F29EA1C-3228-4440-A940-7D0A60D6DFF9}"/>
              </a:ext>
            </a:extLst>
          </p:cNvPr>
          <p:cNvPicPr>
            <a:picLocks noChangeAspect="1"/>
          </p:cNvPicPr>
          <p:nvPr/>
        </p:nvPicPr>
        <p:blipFill>
          <a:blip r:embed="rId2"/>
          <a:stretch>
            <a:fillRect/>
          </a:stretch>
        </p:blipFill>
        <p:spPr>
          <a:xfrm>
            <a:off x="4859421" y="694650"/>
            <a:ext cx="4042570" cy="1182451"/>
          </a:xfrm>
          <a:prstGeom prst="rect">
            <a:avLst/>
          </a:prstGeom>
        </p:spPr>
      </p:pic>
      <p:cxnSp>
        <p:nvCxnSpPr>
          <p:cNvPr id="13" name="Straight Connector 1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50313365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5AE8CC-06FD-417B-B86E-4D1D06AA7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1503378600.png"/>
          <p:cNvPicPr>
            <a:picLocks noChangeAspect="1"/>
          </p:cNvPicPr>
          <p:nvPr/>
        </p:nvPicPr>
        <p:blipFill>
          <a:blip r:embed="rId2"/>
          <a:stretch>
            <a:fillRect/>
          </a:stretch>
        </p:blipFill>
        <p:spPr>
          <a:xfrm>
            <a:off x="5176953" y="810446"/>
            <a:ext cx="3725747" cy="1568075"/>
          </a:xfrm>
          <a:prstGeom prst="rect">
            <a:avLst/>
          </a:prstGeom>
        </p:spPr>
      </p:pic>
      <p:pic>
        <p:nvPicPr>
          <p:cNvPr id="5" name="Picture 4" descr="table1503378600.png">
            <a:extLst>
              <a:ext uri="{FF2B5EF4-FFF2-40B4-BE49-F238E27FC236}">
                <a16:creationId xmlns:a16="http://schemas.microsoft.com/office/drawing/2014/main" id="{EC74C4C0-03AE-457A-A45F-5889742FEB99}"/>
              </a:ext>
            </a:extLst>
          </p:cNvPr>
          <p:cNvPicPr>
            <a:picLocks noChangeAspect="1"/>
          </p:cNvPicPr>
          <p:nvPr/>
        </p:nvPicPr>
        <p:blipFill>
          <a:blip r:embed="rId3"/>
          <a:stretch>
            <a:fillRect/>
          </a:stretch>
        </p:blipFill>
        <p:spPr>
          <a:xfrm>
            <a:off x="6200937" y="2764980"/>
            <a:ext cx="2844162" cy="369741"/>
          </a:xfrm>
          <a:prstGeom prst="rect">
            <a:avLst/>
          </a:prstGeom>
        </p:spPr>
      </p:pic>
      <p:sp>
        <p:nvSpPr>
          <p:cNvPr id="12" name="Freeform 3">
            <a:extLst>
              <a:ext uri="{FF2B5EF4-FFF2-40B4-BE49-F238E27FC236}">
                <a16:creationId xmlns:a16="http://schemas.microsoft.com/office/drawing/2014/main" id="{F6429F11-64E2-4420-9B0C-F3F81BF0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01525" cy="514385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 name="Freeform 4">
            <a:extLst>
              <a:ext uri="{FF2B5EF4-FFF2-40B4-BE49-F238E27FC236}">
                <a16:creationId xmlns:a16="http://schemas.microsoft.com/office/drawing/2014/main" id="{62785A07-F203-435E-8E76-BB97680C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58539" cy="514385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Title 1"/>
          <p:cNvSpPr>
            <a:spLocks noGrp="1"/>
          </p:cNvSpPr>
          <p:nvPr>
            <p:ph type="title"/>
          </p:nvPr>
        </p:nvSpPr>
        <p:spPr>
          <a:xfrm>
            <a:off x="603504" y="1950243"/>
            <a:ext cx="3711321" cy="1988400"/>
          </a:xfrm>
        </p:spPr>
        <p:txBody>
          <a:bodyPr vert="horz" lIns="91440" tIns="45720" rIns="91440" bIns="45720" rtlCol="0" anchor="t">
            <a:normAutofit/>
          </a:bodyPr>
          <a:lstStyle/>
          <a:p>
            <a:pPr defTabSz="914400">
              <a:lnSpc>
                <a:spcPct val="90000"/>
              </a:lnSpc>
            </a:pPr>
            <a:r>
              <a:rPr lang="en-US" sz="2300">
                <a:latin typeface="+mj-lt"/>
                <a:cs typeface="+mj-cs"/>
              </a:rPr>
              <a:t>Q39: Please indicate your agency's anticipated turnover percentage rate for EMTs and Paramedics in the next calendar year.</a:t>
            </a:r>
          </a:p>
        </p:txBody>
      </p:sp>
      <p:sp>
        <p:nvSpPr>
          <p:cNvPr id="3" name="Content Placeholder 2"/>
          <p:cNvSpPr>
            <a:spLocks noGrp="1"/>
          </p:cNvSpPr>
          <p:nvPr>
            <p:ph idx="1"/>
          </p:nvPr>
        </p:nvSpPr>
        <p:spPr>
          <a:xfrm>
            <a:off x="603504" y="975337"/>
            <a:ext cx="3125532" cy="866644"/>
          </a:xfrm>
        </p:spPr>
        <p:txBody>
          <a:bodyPr vert="horz" lIns="91440" tIns="45720" rIns="91440" bIns="45720" rtlCol="0" anchor="b">
            <a:normAutofit/>
          </a:bodyPr>
          <a:lstStyle/>
          <a:p>
            <a:pPr defTabSz="914400">
              <a:lnSpc>
                <a:spcPct val="90000"/>
              </a:lnSpc>
              <a:spcBef>
                <a:spcPts val="1000"/>
              </a:spcBef>
            </a:pPr>
            <a:r>
              <a:rPr lang="en-US" sz="1500">
                <a:latin typeface="+mn-lt"/>
                <a:cs typeface="+mn-cs"/>
              </a:rPr>
              <a:t>Answered: 210    Skipped: 0</a:t>
            </a:r>
          </a:p>
        </p:txBody>
      </p:sp>
    </p:spTree>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2632472"/>
            <a:ext cx="5319162" cy="222587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66365" y="2859715"/>
            <a:ext cx="4848966" cy="1137011"/>
          </a:xfrm>
        </p:spPr>
        <p:txBody>
          <a:bodyPr vert="horz" lIns="91440" tIns="45720" rIns="91440" bIns="45720" rtlCol="0" anchor="b">
            <a:normAutofit/>
          </a:bodyPr>
          <a:lstStyle/>
          <a:p>
            <a:pPr defTabSz="914400">
              <a:lnSpc>
                <a:spcPct val="90000"/>
              </a:lnSpc>
            </a:pPr>
            <a:r>
              <a:rPr lang="en-US" sz="2500" kern="1200">
                <a:solidFill>
                  <a:srgbClr val="FFFFFF"/>
                </a:solidFill>
                <a:latin typeface="+mj-lt"/>
                <a:ea typeface="+mj-ea"/>
                <a:cs typeface="+mj-cs"/>
              </a:rPr>
              <a:t>Q40: How effective are the following programs in your agency?</a:t>
            </a:r>
          </a:p>
        </p:txBody>
      </p:sp>
      <p:sp>
        <p:nvSpPr>
          <p:cNvPr id="3" name="Content Placeholder 2"/>
          <p:cNvSpPr>
            <a:spLocks noGrp="1"/>
          </p:cNvSpPr>
          <p:nvPr>
            <p:ph idx="1"/>
          </p:nvPr>
        </p:nvSpPr>
        <p:spPr>
          <a:xfrm>
            <a:off x="3766365" y="4162926"/>
            <a:ext cx="4848965" cy="451913"/>
          </a:xfrm>
        </p:spPr>
        <p:txBody>
          <a:bodyPr vert="horz" lIns="91440" tIns="45720" rIns="91440" bIns="45720" rtlCol="0">
            <a:normAutofit/>
          </a:bodyPr>
          <a:lstStyle/>
          <a:p>
            <a:pPr defTabSz="914400">
              <a:lnSpc>
                <a:spcPct val="90000"/>
              </a:lnSpc>
              <a:spcBef>
                <a:spcPts val="1000"/>
              </a:spcBef>
            </a:pPr>
            <a:r>
              <a:rPr lang="en-US" sz="1500" kern="1200">
                <a:solidFill>
                  <a:srgbClr val="F9BF08"/>
                </a:solidFill>
                <a:latin typeface="+mn-lt"/>
                <a:ea typeface="+mn-ea"/>
                <a:cs typeface="+mn-cs"/>
              </a:rPr>
              <a:t>Answered: 210    Skipped: 0</a:t>
            </a:r>
          </a:p>
        </p:txBody>
      </p:sp>
      <p:cxnSp>
        <p:nvCxnSpPr>
          <p:cNvPr id="12" name="Straight Connector 11">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4082314"/>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503214980.png"/>
          <p:cNvPicPr>
            <a:picLocks noChangeAspect="1"/>
          </p:cNvPicPr>
          <p:nvPr/>
        </p:nvPicPr>
        <p:blipFill rotWithShape="1">
          <a:blip r:embed="rId2"/>
          <a:srcRect t="5181" r="-3" b="13782"/>
          <a:stretch/>
        </p:blipFill>
        <p:spPr>
          <a:xfrm>
            <a:off x="238226" y="241299"/>
            <a:ext cx="3120339" cy="4660901"/>
          </a:xfrm>
          <a:prstGeom prst="rect">
            <a:avLst/>
          </a:prstGeom>
        </p:spPr>
      </p:pic>
      <p:pic>
        <p:nvPicPr>
          <p:cNvPr id="5" name="Picture 4" descr="table1503214980.png">
            <a:extLst>
              <a:ext uri="{FF2B5EF4-FFF2-40B4-BE49-F238E27FC236}">
                <a16:creationId xmlns:a16="http://schemas.microsoft.com/office/drawing/2014/main" id="{0A6337E5-DEDB-42E8-8CB0-303BC5F1F4F2}"/>
              </a:ext>
            </a:extLst>
          </p:cNvPr>
          <p:cNvPicPr>
            <a:picLocks noChangeAspect="1"/>
          </p:cNvPicPr>
          <p:nvPr/>
        </p:nvPicPr>
        <p:blipFill rotWithShape="1">
          <a:blip r:embed="rId3"/>
          <a:srcRect b="6857"/>
          <a:stretch/>
        </p:blipFill>
        <p:spPr>
          <a:xfrm>
            <a:off x="3490722" y="224522"/>
            <a:ext cx="5412813" cy="225614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Q41: Does your agency regularly benchmark any human resource practices against other agencies?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5995CB"/>
                </a:solidFill>
                <a:latin typeface="+mn-lt"/>
                <a:cs typeface="+mn-cs"/>
              </a:rPr>
              <a:t>Answered: 210    Skipped: 0</a:t>
            </a:r>
          </a:p>
        </p:txBody>
      </p:sp>
      <p:pic>
        <p:nvPicPr>
          <p:cNvPr id="5" name="Picture 4" descr="table1503239820.png">
            <a:extLst>
              <a:ext uri="{FF2B5EF4-FFF2-40B4-BE49-F238E27FC236}">
                <a16:creationId xmlns:a16="http://schemas.microsoft.com/office/drawing/2014/main" id="{8FF996DD-7537-40D6-B8A0-AFCFA85D4854}"/>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50323982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Q42: Please indicate and rate the following employee morale &amp; retention strategies that may be present at your agency</a:t>
            </a:r>
          </a:p>
        </p:txBody>
      </p:sp>
      <p:sp>
        <p:nvSpPr>
          <p:cNvPr id="3" name="Content Placeholder 2"/>
          <p:cNvSpPr>
            <a:spLocks noGrp="1"/>
          </p:cNvSpPr>
          <p:nvPr>
            <p:ph idx="1"/>
          </p:nvPr>
        </p:nvSpPr>
        <p:spPr/>
        <p:txBody>
          <a:bodyPr/>
          <a:lstStyle/>
          <a:p>
            <a:r>
              <a:t>Answered: 210    Skipped: 0</a:t>
            </a:r>
          </a:p>
        </p:txBody>
      </p:sp>
      <p:pic>
        <p:nvPicPr>
          <p:cNvPr id="4" name="Picture 3" descr="chart1503501060.png"/>
          <p:cNvPicPr>
            <a:picLocks noChangeAspect="1"/>
          </p:cNvPicPr>
          <p:nvPr/>
        </p:nvPicPr>
        <p:blipFill>
          <a:blip r:embed="rId2"/>
          <a:stretch>
            <a:fillRect/>
          </a:stretch>
        </p:blipFill>
        <p:spPr>
          <a:xfrm flipH="1">
            <a:off x="7036956" y="529017"/>
            <a:ext cx="1388587" cy="4488364"/>
          </a:xfrm>
          <a:prstGeom prst="rect">
            <a:avLst/>
          </a:prstGeom>
        </p:spPr>
      </p:pic>
      <p:pic>
        <p:nvPicPr>
          <p:cNvPr id="5" name="Picture 4" descr="table1503501060.png">
            <a:extLst>
              <a:ext uri="{FF2B5EF4-FFF2-40B4-BE49-F238E27FC236}">
                <a16:creationId xmlns:a16="http://schemas.microsoft.com/office/drawing/2014/main" id="{8A0B10DD-A5FA-4ADA-A504-1678DE19FEE9}"/>
              </a:ext>
            </a:extLst>
          </p:cNvPr>
          <p:cNvPicPr>
            <a:picLocks noChangeAspect="1"/>
          </p:cNvPicPr>
          <p:nvPr/>
        </p:nvPicPr>
        <p:blipFill>
          <a:blip r:embed="rId3"/>
          <a:stretch>
            <a:fillRect/>
          </a:stretch>
        </p:blipFill>
        <p:spPr>
          <a:xfrm>
            <a:off x="718457" y="972633"/>
            <a:ext cx="5478329" cy="404474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333381"/>
            <a:ext cx="8229600" cy="391272"/>
          </a:xfrm>
        </p:spPr>
        <p:txBody>
          <a:bodyPr>
            <a:normAutofit fontScale="90000"/>
          </a:bodyPr>
          <a:lstStyle/>
          <a:p>
            <a:r>
              <a:rPr lang="en-US"/>
              <a:t>Q43: Please provide an estimate of the annual salary for the following positions</a:t>
            </a:r>
          </a:p>
        </p:txBody>
      </p:sp>
      <p:sp>
        <p:nvSpPr>
          <p:cNvPr id="3" name="Content Placeholder 2"/>
          <p:cNvSpPr>
            <a:spLocks noGrp="1"/>
          </p:cNvSpPr>
          <p:nvPr>
            <p:ph idx="1"/>
          </p:nvPr>
        </p:nvSpPr>
        <p:spPr>
          <a:xfrm>
            <a:off x="115136" y="736649"/>
            <a:ext cx="5332506" cy="249144"/>
          </a:xfrm>
        </p:spPr>
        <p:txBody>
          <a:bodyPr/>
          <a:lstStyle/>
          <a:p>
            <a:r>
              <a:rPr lang="en-US"/>
              <a:t>Answered: 206    Skipped: 4</a:t>
            </a:r>
          </a:p>
        </p:txBody>
      </p:sp>
      <p:pic>
        <p:nvPicPr>
          <p:cNvPr id="4" name="Picture 3" descr="chart1504453620.png"/>
          <p:cNvPicPr>
            <a:picLocks noChangeAspect="1"/>
          </p:cNvPicPr>
          <p:nvPr/>
        </p:nvPicPr>
        <p:blipFill>
          <a:blip r:embed="rId2"/>
          <a:stretch>
            <a:fillRect/>
          </a:stretch>
        </p:blipFill>
        <p:spPr>
          <a:xfrm>
            <a:off x="7771647" y="565869"/>
            <a:ext cx="1016998" cy="4357337"/>
          </a:xfrm>
          <a:prstGeom prst="rect">
            <a:avLst/>
          </a:prstGeom>
        </p:spPr>
      </p:pic>
      <p:pic>
        <p:nvPicPr>
          <p:cNvPr id="5" name="Picture 4" descr="table1504453620.png">
            <a:extLst>
              <a:ext uri="{FF2B5EF4-FFF2-40B4-BE49-F238E27FC236}">
                <a16:creationId xmlns:a16="http://schemas.microsoft.com/office/drawing/2014/main" id="{E3DBA0CF-915D-4EAD-AC54-4A7925A2628D}"/>
              </a:ext>
            </a:extLst>
          </p:cNvPr>
          <p:cNvPicPr>
            <a:picLocks noChangeAspect="1"/>
          </p:cNvPicPr>
          <p:nvPr/>
        </p:nvPicPr>
        <p:blipFill>
          <a:blip r:embed="rId3"/>
          <a:stretch>
            <a:fillRect/>
          </a:stretch>
        </p:blipFill>
        <p:spPr>
          <a:xfrm>
            <a:off x="224970" y="997789"/>
            <a:ext cx="7395115" cy="361775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fontScale="90000"/>
          </a:bodyPr>
          <a:lstStyle/>
          <a:p>
            <a:pPr defTabSz="914400">
              <a:lnSpc>
                <a:spcPct val="90000"/>
              </a:lnSpc>
            </a:pPr>
            <a:r>
              <a:rPr lang="en-US" sz="1500">
                <a:solidFill>
                  <a:srgbClr val="FFFFFF"/>
                </a:solidFill>
                <a:latin typeface="+mj-lt"/>
                <a:cs typeface="+mj-cs"/>
              </a:rPr>
              <a:t>Q45: Does your EMS Agency currently conduct any type of Mobile Integrated Health Community Paramedicine (MIH-CP) program?Mobile Integrated Health Community Paramedicine (MIH-CP): The provision of healthcare using patient-centered, mobile resources in the out-of-hospital environment. MIH-CP is provided by a wide array of healthcare entities and practitioners that are administratively or clinically integrated with EMS, healthcare, and public health entities.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5C99D1"/>
                </a:solidFill>
                <a:latin typeface="+mn-lt"/>
                <a:cs typeface="+mn-cs"/>
              </a:rPr>
              <a:t>Answered: 210    Skipped: 0</a:t>
            </a:r>
          </a:p>
        </p:txBody>
      </p:sp>
      <p:pic>
        <p:nvPicPr>
          <p:cNvPr id="5" name="Picture 4" descr="table1482257650.png">
            <a:extLst>
              <a:ext uri="{FF2B5EF4-FFF2-40B4-BE49-F238E27FC236}">
                <a16:creationId xmlns:a16="http://schemas.microsoft.com/office/drawing/2014/main" id="{9F26CEBC-24CA-439A-B81B-B02A8DE80D2D}"/>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65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325158"/>
            <a:ext cx="8354890" cy="697836"/>
          </a:xfrm>
        </p:spPr>
        <p:txBody>
          <a:bodyPr vert="horz" lIns="91440" tIns="45720" rIns="91440" bIns="45720" rtlCol="0" anchor="b">
            <a:normAutofit/>
          </a:bodyPr>
          <a:lstStyle/>
          <a:p>
            <a:pPr algn="ctr" defTabSz="914400">
              <a:lnSpc>
                <a:spcPct val="90000"/>
              </a:lnSpc>
            </a:pPr>
            <a:r>
              <a:rPr lang="en-US" sz="1600">
                <a:solidFill>
                  <a:srgbClr val="FFFFFF"/>
                </a:solidFill>
                <a:latin typeface="+mj-lt"/>
                <a:cs typeface="+mj-cs"/>
              </a:rPr>
              <a:t>Q5: Does your EMS Agency provide additional training on safe driving or other preventative measures to promote emergency vehicle operation safety? (Check all that apply)</a:t>
            </a:r>
          </a:p>
        </p:txBody>
      </p:sp>
      <p:sp>
        <p:nvSpPr>
          <p:cNvPr id="3" name="Content Placeholder 2"/>
          <p:cNvSpPr>
            <a:spLocks noGrp="1"/>
          </p:cNvSpPr>
          <p:nvPr>
            <p:ph idx="1"/>
          </p:nvPr>
        </p:nvSpPr>
        <p:spPr>
          <a:xfrm>
            <a:off x="1158208" y="1234292"/>
            <a:ext cx="6858000" cy="315001"/>
          </a:xfrm>
        </p:spPr>
        <p:txBody>
          <a:bodyPr vert="horz" lIns="91440" tIns="45720" rIns="91440" bIns="45720" rtlCol="0">
            <a:normAutofit/>
          </a:bodyPr>
          <a:lstStyle/>
          <a:p>
            <a:pPr algn="ctr" defTabSz="914400">
              <a:lnSpc>
                <a:spcPct val="90000"/>
              </a:lnSpc>
              <a:spcBef>
                <a:spcPts val="1000"/>
              </a:spcBef>
            </a:pPr>
            <a:r>
              <a:rPr lang="en-US" sz="1500">
                <a:solidFill>
                  <a:srgbClr val="FE8A50"/>
                </a:solidFill>
                <a:latin typeface="+mn-lt"/>
                <a:cs typeface="+mn-cs"/>
              </a:rPr>
              <a:t>Answered: 210    Skipped: 0</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table1484452130.png">
            <a:extLst>
              <a:ext uri="{FF2B5EF4-FFF2-40B4-BE49-F238E27FC236}">
                <a16:creationId xmlns:a16="http://schemas.microsoft.com/office/drawing/2014/main" id="{9F645616-ED66-48E5-BDC2-3B893BBDD19F}"/>
              </a:ext>
            </a:extLst>
          </p:cNvPr>
          <p:cNvPicPr>
            <a:picLocks noChangeAspect="1"/>
          </p:cNvPicPr>
          <p:nvPr/>
        </p:nvPicPr>
        <p:blipFill>
          <a:blip r:embed="rId2"/>
          <a:stretch>
            <a:fillRect/>
          </a:stretch>
        </p:blipFill>
        <p:spPr>
          <a:xfrm>
            <a:off x="4833804" y="2505954"/>
            <a:ext cx="4091938" cy="1626545"/>
          </a:xfrm>
          <a:prstGeom prst="rect">
            <a:avLst/>
          </a:prstGeom>
        </p:spPr>
      </p:pic>
      <p:pic>
        <p:nvPicPr>
          <p:cNvPr id="9" name="Picture 8" descr="chart1484452130.png">
            <a:extLst>
              <a:ext uri="{FF2B5EF4-FFF2-40B4-BE49-F238E27FC236}">
                <a16:creationId xmlns:a16="http://schemas.microsoft.com/office/drawing/2014/main" id="{A8F2B546-E693-48FE-9660-0E2232982597}"/>
              </a:ext>
            </a:extLst>
          </p:cNvPr>
          <p:cNvPicPr>
            <a:picLocks noChangeAspect="1"/>
          </p:cNvPicPr>
          <p:nvPr/>
        </p:nvPicPr>
        <p:blipFill>
          <a:blip r:embed="rId3"/>
          <a:stretch>
            <a:fillRect/>
          </a:stretch>
        </p:blipFill>
        <p:spPr>
          <a:xfrm>
            <a:off x="248675" y="1907508"/>
            <a:ext cx="4091938" cy="282343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900">
                <a:solidFill>
                  <a:srgbClr val="FFFFFF"/>
                </a:solidFill>
                <a:latin typeface="+mj-lt"/>
                <a:cs typeface="+mj-cs"/>
              </a:rPr>
              <a:t>Q46: Is your agency planning to start a MIH-CP program in the next 12 months?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5791C5"/>
                </a:solidFill>
                <a:latin typeface="+mn-lt"/>
                <a:cs typeface="+mn-cs"/>
              </a:rPr>
              <a:t>Answered: 188    Skipped: 22</a:t>
            </a:r>
          </a:p>
        </p:txBody>
      </p:sp>
      <p:pic>
        <p:nvPicPr>
          <p:cNvPr id="5" name="Picture 4" descr="table1482257660.png">
            <a:extLst>
              <a:ext uri="{FF2B5EF4-FFF2-40B4-BE49-F238E27FC236}">
                <a16:creationId xmlns:a16="http://schemas.microsoft.com/office/drawing/2014/main" id="{C07DDEDA-1A4C-484F-9C6C-CF65E0729D48}"/>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66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325158"/>
            <a:ext cx="8354890" cy="697836"/>
          </a:xfrm>
        </p:spPr>
        <p:txBody>
          <a:bodyPr vert="horz" lIns="91440" tIns="45720" rIns="91440" bIns="45720" rtlCol="0" anchor="b">
            <a:normAutofit/>
          </a:bodyPr>
          <a:lstStyle/>
          <a:p>
            <a:pPr algn="ctr" defTabSz="914400">
              <a:lnSpc>
                <a:spcPct val="90000"/>
              </a:lnSpc>
            </a:pPr>
            <a:r>
              <a:rPr lang="en-US" sz="1900">
                <a:solidFill>
                  <a:srgbClr val="FFFFFF"/>
                </a:solidFill>
                <a:latin typeface="+mj-lt"/>
                <a:cs typeface="+mj-cs"/>
              </a:rPr>
              <a:t>Q47: If not, please indicate the primary barriers to your agency having a MIH-CP program (check all that apply):</a:t>
            </a:r>
          </a:p>
        </p:txBody>
      </p:sp>
      <p:sp>
        <p:nvSpPr>
          <p:cNvPr id="3" name="Content Placeholder 2"/>
          <p:cNvSpPr>
            <a:spLocks noGrp="1"/>
          </p:cNvSpPr>
          <p:nvPr>
            <p:ph idx="1"/>
          </p:nvPr>
        </p:nvSpPr>
        <p:spPr>
          <a:xfrm>
            <a:off x="1158208" y="1234292"/>
            <a:ext cx="6858000" cy="315001"/>
          </a:xfrm>
        </p:spPr>
        <p:txBody>
          <a:bodyPr vert="horz" lIns="91440" tIns="45720" rIns="91440" bIns="45720" rtlCol="0">
            <a:normAutofit/>
          </a:bodyPr>
          <a:lstStyle/>
          <a:p>
            <a:pPr algn="ctr" defTabSz="914400">
              <a:lnSpc>
                <a:spcPct val="90000"/>
              </a:lnSpc>
              <a:spcBef>
                <a:spcPts val="1000"/>
              </a:spcBef>
            </a:pPr>
            <a:r>
              <a:rPr lang="en-US" sz="1500">
                <a:solidFill>
                  <a:srgbClr val="FE8B51"/>
                </a:solidFill>
                <a:latin typeface="+mn-lt"/>
                <a:cs typeface="+mn-cs"/>
              </a:rPr>
              <a:t>Answered: 166    Skipped: 44</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750.png"/>
          <p:cNvPicPr>
            <a:picLocks noChangeAspect="1"/>
          </p:cNvPicPr>
          <p:nvPr/>
        </p:nvPicPr>
        <p:blipFill>
          <a:blip r:embed="rId2"/>
          <a:stretch>
            <a:fillRect/>
          </a:stretch>
        </p:blipFill>
        <p:spPr>
          <a:xfrm>
            <a:off x="248675" y="1907508"/>
            <a:ext cx="4091938" cy="28234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table1482257750.png">
            <a:extLst>
              <a:ext uri="{FF2B5EF4-FFF2-40B4-BE49-F238E27FC236}">
                <a16:creationId xmlns:a16="http://schemas.microsoft.com/office/drawing/2014/main" id="{D9A2C248-A75D-4034-93E1-C4679FA1D82A}"/>
              </a:ext>
            </a:extLst>
          </p:cNvPr>
          <p:cNvPicPr>
            <a:picLocks noChangeAspect="1"/>
          </p:cNvPicPr>
          <p:nvPr/>
        </p:nvPicPr>
        <p:blipFill>
          <a:blip r:embed="rId3"/>
          <a:stretch>
            <a:fillRect/>
          </a:stretch>
        </p:blipFill>
        <p:spPr>
          <a:xfrm>
            <a:off x="4833804" y="2505954"/>
            <a:ext cx="4091938" cy="162654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Q48: Does your EMS agency conduct or participate in any type of community focused fall prevention programs?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993"/>
                </a:solidFill>
                <a:latin typeface="+mn-lt"/>
                <a:cs typeface="+mn-cs"/>
              </a:rPr>
              <a:t>Answered: 210    Skipped: 0</a:t>
            </a:r>
          </a:p>
        </p:txBody>
      </p:sp>
      <p:pic>
        <p:nvPicPr>
          <p:cNvPr id="5" name="Picture 4" descr="table1482257170.png">
            <a:extLst>
              <a:ext uri="{FF2B5EF4-FFF2-40B4-BE49-F238E27FC236}">
                <a16:creationId xmlns:a16="http://schemas.microsoft.com/office/drawing/2014/main" id="{B25DF729-C7B3-4483-8AF1-D506422D19A6}"/>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17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a:solidFill>
                  <a:srgbClr val="FFFFFF"/>
                </a:solidFill>
                <a:latin typeface="+mj-lt"/>
                <a:cs typeface="+mj-cs"/>
              </a:rPr>
              <a:t>Q49: Does your EMS agency conduct or participate in any type of community focused opioid use and/or naloxone awareness programs?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5894C9"/>
                </a:solidFill>
                <a:latin typeface="+mn-lt"/>
                <a:cs typeface="+mn-cs"/>
              </a:rPr>
              <a:t>Answered: 210    Skipped: 0</a:t>
            </a:r>
          </a:p>
        </p:txBody>
      </p:sp>
      <p:pic>
        <p:nvPicPr>
          <p:cNvPr id="5" name="Picture 4" descr="table1482257230.png">
            <a:extLst>
              <a:ext uri="{FF2B5EF4-FFF2-40B4-BE49-F238E27FC236}">
                <a16:creationId xmlns:a16="http://schemas.microsoft.com/office/drawing/2014/main" id="{55763F97-A9A3-4E8B-BE71-3990B8912846}"/>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23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a:solidFill>
                  <a:srgbClr val="FFFFFF"/>
                </a:solidFill>
                <a:latin typeface="+mj-lt"/>
                <a:cs typeface="+mj-cs"/>
              </a:rPr>
              <a:t>Q50: Does your EMS agency conduct or participate in any type safety programs that are sponsored by or recommended by the Department of Transportation?</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98E"/>
                </a:solidFill>
                <a:latin typeface="+mn-lt"/>
                <a:cs typeface="+mn-cs"/>
              </a:rPr>
              <a:t>Answered: 210    Skipped: 0</a:t>
            </a:r>
          </a:p>
        </p:txBody>
      </p:sp>
      <p:pic>
        <p:nvPicPr>
          <p:cNvPr id="5" name="Picture 4" descr="table1482257240.png">
            <a:extLst>
              <a:ext uri="{FF2B5EF4-FFF2-40B4-BE49-F238E27FC236}">
                <a16:creationId xmlns:a16="http://schemas.microsoft.com/office/drawing/2014/main" id="{7F208897-B52D-4010-9735-502109454E5A}"/>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24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a:solidFill>
                  <a:srgbClr val="FFFFFF"/>
                </a:solidFill>
                <a:latin typeface="+mj-lt"/>
                <a:cs typeface="+mj-cs"/>
              </a:rPr>
              <a:t>Q51: If yes, what type of safety programs that are sponsored by or recommended by the Department of Transportation does your agency conduct?</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FD8B52"/>
                </a:solidFill>
                <a:latin typeface="+mn-lt"/>
                <a:cs typeface="+mn-cs"/>
              </a:rPr>
              <a:t>Answered: 83    Skipped: 127</a:t>
            </a:r>
          </a:p>
        </p:txBody>
      </p:sp>
      <p:pic>
        <p:nvPicPr>
          <p:cNvPr id="5" name="Picture 4" descr="table1482257630.png">
            <a:extLst>
              <a:ext uri="{FF2B5EF4-FFF2-40B4-BE49-F238E27FC236}">
                <a16:creationId xmlns:a16="http://schemas.microsoft.com/office/drawing/2014/main" id="{E8D966F3-F418-4ED0-9007-AA04EF7B02D0}"/>
              </a:ext>
            </a:extLst>
          </p:cNvPr>
          <p:cNvPicPr>
            <a:picLocks noChangeAspect="1"/>
          </p:cNvPicPr>
          <p:nvPr/>
        </p:nvPicPr>
        <p:blipFill>
          <a:blip r:embed="rId2"/>
          <a:stretch>
            <a:fillRect/>
          </a:stretch>
        </p:blipFill>
        <p:spPr>
          <a:xfrm>
            <a:off x="4859421" y="376297"/>
            <a:ext cx="4042570" cy="1819156"/>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630.png"/>
          <p:cNvPicPr>
            <a:picLocks noChangeAspect="1"/>
          </p:cNvPicPr>
          <p:nvPr/>
        </p:nvPicPr>
        <p:blipFill>
          <a:blip r:embed="rId3"/>
          <a:stretch>
            <a:fillRect/>
          </a:stretch>
        </p:blipFill>
        <p:spPr>
          <a:xfrm>
            <a:off x="5322263" y="2813049"/>
            <a:ext cx="3116885" cy="209610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Q52: Does your EMS agency conduct or participate in any type of community focused drowning prevention programs?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5895CA"/>
                </a:solidFill>
                <a:latin typeface="+mn-lt"/>
                <a:cs typeface="+mn-cs"/>
              </a:rPr>
              <a:t>Answered: 210    Skipped: 0</a:t>
            </a:r>
          </a:p>
        </p:txBody>
      </p:sp>
      <p:pic>
        <p:nvPicPr>
          <p:cNvPr id="5" name="Picture 4" descr="table1482257250.png">
            <a:extLst>
              <a:ext uri="{FF2B5EF4-FFF2-40B4-BE49-F238E27FC236}">
                <a16:creationId xmlns:a16="http://schemas.microsoft.com/office/drawing/2014/main" id="{DA6076FE-A019-4CC5-835E-226AAD317B59}"/>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25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325158"/>
            <a:ext cx="8354890" cy="697836"/>
          </a:xfrm>
        </p:spPr>
        <p:txBody>
          <a:bodyPr vert="horz" lIns="91440" tIns="45720" rIns="91440" bIns="45720" rtlCol="0" anchor="b">
            <a:normAutofit/>
          </a:bodyPr>
          <a:lstStyle/>
          <a:p>
            <a:pPr algn="ctr" defTabSz="914400">
              <a:lnSpc>
                <a:spcPct val="90000"/>
              </a:lnSpc>
            </a:pPr>
            <a:r>
              <a:rPr lang="en-US" sz="1900">
                <a:solidFill>
                  <a:srgbClr val="FFFFFF"/>
                </a:solidFill>
                <a:latin typeface="+mj-lt"/>
                <a:cs typeface="+mj-cs"/>
              </a:rPr>
              <a:t>Q53: If yes, what type of community focused drowning prevention program does your agency conduct?</a:t>
            </a:r>
          </a:p>
        </p:txBody>
      </p:sp>
      <p:sp>
        <p:nvSpPr>
          <p:cNvPr id="3" name="Content Placeholder 2"/>
          <p:cNvSpPr>
            <a:spLocks noGrp="1"/>
          </p:cNvSpPr>
          <p:nvPr>
            <p:ph idx="1"/>
          </p:nvPr>
        </p:nvSpPr>
        <p:spPr>
          <a:xfrm>
            <a:off x="1158208" y="1234292"/>
            <a:ext cx="6858000" cy="315001"/>
          </a:xfrm>
        </p:spPr>
        <p:txBody>
          <a:bodyPr vert="horz" lIns="91440" tIns="45720" rIns="91440" bIns="45720" rtlCol="0">
            <a:normAutofit/>
          </a:bodyPr>
          <a:lstStyle/>
          <a:p>
            <a:pPr algn="ctr" defTabSz="914400">
              <a:lnSpc>
                <a:spcPct val="90000"/>
              </a:lnSpc>
              <a:spcBef>
                <a:spcPts val="1000"/>
              </a:spcBef>
            </a:pPr>
            <a:r>
              <a:rPr lang="en-US" sz="1500">
                <a:solidFill>
                  <a:srgbClr val="FE8B52"/>
                </a:solidFill>
                <a:latin typeface="+mn-lt"/>
                <a:cs typeface="+mn-cs"/>
              </a:rPr>
              <a:t>Answered: 57    Skipped: 153</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640.png"/>
          <p:cNvPicPr>
            <a:picLocks noChangeAspect="1"/>
          </p:cNvPicPr>
          <p:nvPr/>
        </p:nvPicPr>
        <p:blipFill>
          <a:blip r:embed="rId2"/>
          <a:stretch>
            <a:fillRect/>
          </a:stretch>
        </p:blipFill>
        <p:spPr>
          <a:xfrm>
            <a:off x="248675" y="2112105"/>
            <a:ext cx="4091938" cy="2414243"/>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table1482257640.png">
            <a:extLst>
              <a:ext uri="{FF2B5EF4-FFF2-40B4-BE49-F238E27FC236}">
                <a16:creationId xmlns:a16="http://schemas.microsoft.com/office/drawing/2014/main" id="{22EC69A4-797F-496A-A06F-F92ED07863C2}"/>
              </a:ext>
            </a:extLst>
          </p:cNvPr>
          <p:cNvPicPr>
            <a:picLocks noChangeAspect="1"/>
          </p:cNvPicPr>
          <p:nvPr/>
        </p:nvPicPr>
        <p:blipFill>
          <a:blip r:embed="rId3"/>
          <a:stretch>
            <a:fillRect/>
          </a:stretch>
        </p:blipFill>
        <p:spPr>
          <a:xfrm>
            <a:off x="4833804" y="2613367"/>
            <a:ext cx="4091938" cy="1411719"/>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Q54: Does your EMS agency conduct or participate in any type of community focused program to reduce infant mortality?</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58D"/>
                </a:solidFill>
                <a:latin typeface="+mn-lt"/>
                <a:cs typeface="+mn-cs"/>
              </a:rPr>
              <a:t>Answered: 210    Skipped: 0</a:t>
            </a:r>
          </a:p>
        </p:txBody>
      </p:sp>
      <p:pic>
        <p:nvPicPr>
          <p:cNvPr id="5" name="Picture 4" descr="table1482257260.png">
            <a:extLst>
              <a:ext uri="{FF2B5EF4-FFF2-40B4-BE49-F238E27FC236}">
                <a16:creationId xmlns:a16="http://schemas.microsoft.com/office/drawing/2014/main" id="{016A3099-FCA2-4EFF-A065-D4839CB09D6D}"/>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26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358311"/>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75159"/>
            <a:ext cx="8579094"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653" y="3567478"/>
            <a:ext cx="8354891" cy="697835"/>
          </a:xfrm>
        </p:spPr>
        <p:txBody>
          <a:bodyPr vert="horz" lIns="91440" tIns="45720" rIns="91440" bIns="45720" rtlCol="0" anchor="b">
            <a:normAutofit/>
          </a:bodyPr>
          <a:lstStyle/>
          <a:p>
            <a:pPr algn="ctr" defTabSz="914400">
              <a:lnSpc>
                <a:spcPct val="90000"/>
              </a:lnSpc>
            </a:pPr>
            <a:r>
              <a:rPr lang="en-US" sz="2600">
                <a:solidFill>
                  <a:srgbClr val="FFFFFF"/>
                </a:solidFill>
                <a:latin typeface="+mj-lt"/>
                <a:cs typeface="+mj-cs"/>
              </a:rPr>
              <a:t>Q55: If yes, please select a program (check all that apply):</a:t>
            </a:r>
          </a:p>
        </p:txBody>
      </p:sp>
      <p:sp>
        <p:nvSpPr>
          <p:cNvPr id="3" name="Content Placeholder 2"/>
          <p:cNvSpPr>
            <a:spLocks noGrp="1"/>
          </p:cNvSpPr>
          <p:nvPr>
            <p:ph idx="1"/>
          </p:nvPr>
        </p:nvSpPr>
        <p:spPr>
          <a:xfrm>
            <a:off x="1004521" y="4361773"/>
            <a:ext cx="6858000" cy="315001"/>
          </a:xfrm>
        </p:spPr>
        <p:txBody>
          <a:bodyPr vert="horz" lIns="91440" tIns="45720" rIns="91440" bIns="45720" rtlCol="0">
            <a:normAutofit/>
          </a:bodyPr>
          <a:lstStyle/>
          <a:p>
            <a:pPr algn="ctr" defTabSz="914400">
              <a:lnSpc>
                <a:spcPct val="90000"/>
              </a:lnSpc>
              <a:spcBef>
                <a:spcPts val="1000"/>
              </a:spcBef>
            </a:pPr>
            <a:r>
              <a:rPr lang="en-US" sz="1500">
                <a:solidFill>
                  <a:srgbClr val="F8BA01"/>
                </a:solidFill>
                <a:latin typeface="+mn-lt"/>
                <a:cs typeface="+mn-cs"/>
              </a:rPr>
              <a:t>Answered: 41    Skipped: 169</a:t>
            </a:r>
          </a:p>
        </p:txBody>
      </p:sp>
      <p:pic>
        <p:nvPicPr>
          <p:cNvPr id="4" name="Picture 3" descr="chart1482257670.png"/>
          <p:cNvPicPr>
            <a:picLocks noChangeAspect="1"/>
          </p:cNvPicPr>
          <p:nvPr/>
        </p:nvPicPr>
        <p:blipFill>
          <a:blip r:embed="rId2"/>
          <a:stretch>
            <a:fillRect/>
          </a:stretch>
        </p:blipFill>
        <p:spPr>
          <a:xfrm>
            <a:off x="240030" y="732502"/>
            <a:ext cx="4091937" cy="1994819"/>
          </a:xfrm>
          <a:prstGeom prst="rect">
            <a:avLst/>
          </a:prstGeom>
        </p:spPr>
      </p:pic>
      <p:pic>
        <p:nvPicPr>
          <p:cNvPr id="5" name="Picture 4" descr="table1482257670.png">
            <a:extLst>
              <a:ext uri="{FF2B5EF4-FFF2-40B4-BE49-F238E27FC236}">
                <a16:creationId xmlns:a16="http://schemas.microsoft.com/office/drawing/2014/main" id="{576894A0-50E8-494D-8DBF-91E6FC65868C}"/>
              </a:ext>
            </a:extLst>
          </p:cNvPr>
          <p:cNvPicPr>
            <a:picLocks noChangeAspect="1"/>
          </p:cNvPicPr>
          <p:nvPr/>
        </p:nvPicPr>
        <p:blipFill>
          <a:blip r:embed="rId3"/>
          <a:stretch>
            <a:fillRect/>
          </a:stretch>
        </p:blipFill>
        <p:spPr>
          <a:xfrm>
            <a:off x="4812032" y="1238879"/>
            <a:ext cx="4091938" cy="982065"/>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4304018"/>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1500">
                <a:solidFill>
                  <a:srgbClr val="FFFFFF"/>
                </a:solidFill>
                <a:latin typeface="+mj-lt"/>
                <a:cs typeface="+mj-cs"/>
              </a:rPr>
              <a:t>Q6: Does your EMS agency have a policy or protocol containing direction regarding (non-spinal motion restriction related) safe EMS transport for children (such as what devices should be used for various size/weight children, prohibition of any measures, training requirements, required documentation, etc.)?</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E4A4"/>
                </a:solidFill>
                <a:latin typeface="+mn-lt"/>
                <a:cs typeface="+mn-cs"/>
              </a:rPr>
              <a:t>Answered: 210    Skipped: 0</a:t>
            </a:r>
          </a:p>
        </p:txBody>
      </p:sp>
      <p:pic>
        <p:nvPicPr>
          <p:cNvPr id="6" name="Picture 5" descr="table1482257560.png">
            <a:extLst>
              <a:ext uri="{FF2B5EF4-FFF2-40B4-BE49-F238E27FC236}">
                <a16:creationId xmlns:a16="http://schemas.microsoft.com/office/drawing/2014/main" id="{7FCF3576-44DC-43F8-8793-5CAE4B13CB52}"/>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3" name="Straight Connector 12">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56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Q56: If no, please outline the primary barriers in presenting these programs (check all that apply):</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FBBF00"/>
                </a:solidFill>
                <a:latin typeface="+mn-lt"/>
                <a:cs typeface="+mn-cs"/>
              </a:rPr>
              <a:t>Answered: 162    Skipped: 48</a:t>
            </a:r>
          </a:p>
        </p:txBody>
      </p:sp>
      <p:pic>
        <p:nvPicPr>
          <p:cNvPr id="5" name="Picture 4" descr="table1482257680.png">
            <a:extLst>
              <a:ext uri="{FF2B5EF4-FFF2-40B4-BE49-F238E27FC236}">
                <a16:creationId xmlns:a16="http://schemas.microsoft.com/office/drawing/2014/main" id="{08507768-7D14-4C3E-A8DD-ADCF80610BFF}"/>
              </a:ext>
            </a:extLst>
          </p:cNvPr>
          <p:cNvPicPr>
            <a:picLocks noChangeAspect="1"/>
          </p:cNvPicPr>
          <p:nvPr/>
        </p:nvPicPr>
        <p:blipFill>
          <a:blip r:embed="rId2"/>
          <a:stretch>
            <a:fillRect/>
          </a:stretch>
        </p:blipFill>
        <p:spPr>
          <a:xfrm>
            <a:off x="4859421" y="694650"/>
            <a:ext cx="4042570" cy="118245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680.png"/>
          <p:cNvPicPr>
            <a:picLocks noChangeAspect="1"/>
          </p:cNvPicPr>
          <p:nvPr/>
        </p:nvPicPr>
        <p:blipFill>
          <a:blip r:embed="rId3"/>
          <a:stretch>
            <a:fillRect/>
          </a:stretch>
        </p:blipFill>
        <p:spPr>
          <a:xfrm>
            <a:off x="5197087" y="2813049"/>
            <a:ext cx="3367237" cy="209610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900">
                <a:solidFill>
                  <a:srgbClr val="FFFFFF"/>
                </a:solidFill>
                <a:latin typeface="+mj-lt"/>
                <a:cs typeface="+mj-cs"/>
              </a:rPr>
              <a:t>Q57: Does your EMS agency conduct or participate in any community CPR programs?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D098"/>
                </a:solidFill>
                <a:latin typeface="+mn-lt"/>
                <a:cs typeface="+mn-cs"/>
              </a:rPr>
              <a:t>Answered: 210    Skipped: 0</a:t>
            </a:r>
          </a:p>
        </p:txBody>
      </p:sp>
      <p:pic>
        <p:nvPicPr>
          <p:cNvPr id="5" name="Picture 4" descr="table1482257690.png">
            <a:extLst>
              <a:ext uri="{FF2B5EF4-FFF2-40B4-BE49-F238E27FC236}">
                <a16:creationId xmlns:a16="http://schemas.microsoft.com/office/drawing/2014/main" id="{14E9570D-38E3-4FA1-9762-BE9DA02FB3CB}"/>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69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a:solidFill>
                  <a:srgbClr val="FFFFFF"/>
                </a:solidFill>
                <a:latin typeface="+mj-lt"/>
                <a:cs typeface="+mj-cs"/>
              </a:rPr>
              <a:t>Q58: Does your EMS agency conduct or participate in any type of community awareness cardiovascular health and wellness programs to the public?</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E96"/>
                </a:solidFill>
                <a:latin typeface="+mn-lt"/>
                <a:cs typeface="+mn-cs"/>
              </a:rPr>
              <a:t>Answered: 210    Skipped: 0</a:t>
            </a:r>
          </a:p>
        </p:txBody>
      </p:sp>
      <p:pic>
        <p:nvPicPr>
          <p:cNvPr id="5" name="Picture 4" descr="table1482257270.png">
            <a:extLst>
              <a:ext uri="{FF2B5EF4-FFF2-40B4-BE49-F238E27FC236}">
                <a16:creationId xmlns:a16="http://schemas.microsoft.com/office/drawing/2014/main" id="{417D62EA-836C-4262-9888-45785D5C7418}"/>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27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325158"/>
            <a:ext cx="8354890" cy="697836"/>
          </a:xfrm>
        </p:spPr>
        <p:txBody>
          <a:bodyPr vert="horz" lIns="91440" tIns="45720" rIns="91440" bIns="45720" rtlCol="0" anchor="b">
            <a:normAutofit/>
          </a:bodyPr>
          <a:lstStyle/>
          <a:p>
            <a:pPr algn="ctr" defTabSz="914400">
              <a:lnSpc>
                <a:spcPct val="90000"/>
              </a:lnSpc>
            </a:pPr>
            <a:r>
              <a:rPr lang="en-US" sz="1900">
                <a:solidFill>
                  <a:srgbClr val="FFFFFF"/>
                </a:solidFill>
                <a:latin typeface="+mj-lt"/>
                <a:cs typeface="+mj-cs"/>
              </a:rPr>
              <a:t>Q59: If yes, what type of cardiovascular health and wellness programs does your agency participate in or conduct?</a:t>
            </a:r>
          </a:p>
        </p:txBody>
      </p:sp>
      <p:sp>
        <p:nvSpPr>
          <p:cNvPr id="3" name="Content Placeholder 2"/>
          <p:cNvSpPr>
            <a:spLocks noGrp="1"/>
          </p:cNvSpPr>
          <p:nvPr>
            <p:ph idx="1"/>
          </p:nvPr>
        </p:nvSpPr>
        <p:spPr>
          <a:xfrm>
            <a:off x="1158208" y="1234292"/>
            <a:ext cx="6858000" cy="315001"/>
          </a:xfrm>
        </p:spPr>
        <p:txBody>
          <a:bodyPr vert="horz" lIns="91440" tIns="45720" rIns="91440" bIns="45720" rtlCol="0">
            <a:normAutofit/>
          </a:bodyPr>
          <a:lstStyle/>
          <a:p>
            <a:pPr algn="ctr" defTabSz="914400">
              <a:lnSpc>
                <a:spcPct val="90000"/>
              </a:lnSpc>
              <a:spcBef>
                <a:spcPts val="1000"/>
              </a:spcBef>
            </a:pPr>
            <a:r>
              <a:rPr lang="en-US" sz="1500">
                <a:solidFill>
                  <a:srgbClr val="FE8C54"/>
                </a:solidFill>
                <a:latin typeface="+mn-lt"/>
                <a:cs typeface="+mn-cs"/>
              </a:rPr>
              <a:t>Answered: 85    Skipped: 125</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2150657550.png"/>
          <p:cNvPicPr>
            <a:picLocks noChangeAspect="1"/>
          </p:cNvPicPr>
          <p:nvPr/>
        </p:nvPicPr>
        <p:blipFill>
          <a:blip r:embed="rId2"/>
          <a:stretch>
            <a:fillRect/>
          </a:stretch>
        </p:blipFill>
        <p:spPr>
          <a:xfrm>
            <a:off x="248675" y="1907508"/>
            <a:ext cx="4091938" cy="28234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table2150657550.png">
            <a:extLst>
              <a:ext uri="{FF2B5EF4-FFF2-40B4-BE49-F238E27FC236}">
                <a16:creationId xmlns:a16="http://schemas.microsoft.com/office/drawing/2014/main" id="{FC457320-4856-4645-8D11-BD593628F841}"/>
              </a:ext>
            </a:extLst>
          </p:cNvPr>
          <p:cNvPicPr>
            <a:picLocks noChangeAspect="1"/>
          </p:cNvPicPr>
          <p:nvPr/>
        </p:nvPicPr>
        <p:blipFill>
          <a:blip r:embed="rId3"/>
          <a:stretch>
            <a:fillRect/>
          </a:stretch>
        </p:blipFill>
        <p:spPr>
          <a:xfrm>
            <a:off x="4833804" y="2505954"/>
            <a:ext cx="4091938" cy="162654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Q60: Does your EMS agency conduct any type of community focused diabetes prevention and/or management programs?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5B97D0"/>
                </a:solidFill>
                <a:latin typeface="+mn-lt"/>
                <a:cs typeface="+mn-cs"/>
              </a:rPr>
              <a:t>Answered: 210    Skipped: 0</a:t>
            </a:r>
          </a:p>
        </p:txBody>
      </p:sp>
      <p:pic>
        <p:nvPicPr>
          <p:cNvPr id="5" name="Picture 4" descr="table2150663400.png">
            <a:extLst>
              <a:ext uri="{FF2B5EF4-FFF2-40B4-BE49-F238E27FC236}">
                <a16:creationId xmlns:a16="http://schemas.microsoft.com/office/drawing/2014/main" id="{7B129241-5DA5-4EC4-A08B-947FE1B9D77B}"/>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215066340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325158"/>
            <a:ext cx="8354890" cy="697836"/>
          </a:xfrm>
        </p:spPr>
        <p:txBody>
          <a:bodyPr vert="horz" lIns="91440" tIns="45720" rIns="91440" bIns="45720" rtlCol="0" anchor="b">
            <a:normAutofit/>
          </a:bodyPr>
          <a:lstStyle/>
          <a:p>
            <a:pPr algn="ctr" defTabSz="914400">
              <a:lnSpc>
                <a:spcPct val="90000"/>
              </a:lnSpc>
            </a:pPr>
            <a:r>
              <a:rPr lang="en-US" sz="1900">
                <a:solidFill>
                  <a:srgbClr val="FFFFFF"/>
                </a:solidFill>
                <a:latin typeface="+mj-lt"/>
                <a:cs typeface="+mj-cs"/>
              </a:rPr>
              <a:t>Q61: If yes, what type of community focused diabetes programs does your agency conduct?</a:t>
            </a:r>
          </a:p>
        </p:txBody>
      </p:sp>
      <p:sp>
        <p:nvSpPr>
          <p:cNvPr id="3" name="Content Placeholder 2"/>
          <p:cNvSpPr>
            <a:spLocks noGrp="1"/>
          </p:cNvSpPr>
          <p:nvPr>
            <p:ph idx="1"/>
          </p:nvPr>
        </p:nvSpPr>
        <p:spPr>
          <a:xfrm>
            <a:off x="1158208" y="1234292"/>
            <a:ext cx="6858000" cy="315001"/>
          </a:xfrm>
        </p:spPr>
        <p:txBody>
          <a:bodyPr vert="horz" lIns="91440" tIns="45720" rIns="91440" bIns="45720" rtlCol="0">
            <a:normAutofit/>
          </a:bodyPr>
          <a:lstStyle/>
          <a:p>
            <a:pPr algn="ctr" defTabSz="914400">
              <a:lnSpc>
                <a:spcPct val="90000"/>
              </a:lnSpc>
              <a:spcBef>
                <a:spcPts val="1000"/>
              </a:spcBef>
            </a:pPr>
            <a:r>
              <a:rPr lang="en-US" sz="1500">
                <a:solidFill>
                  <a:srgbClr val="FE8A50"/>
                </a:solidFill>
                <a:latin typeface="+mn-lt"/>
                <a:cs typeface="+mn-cs"/>
              </a:rPr>
              <a:t>Answered: 17    Skipped: 193</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2150671630.png"/>
          <p:cNvPicPr>
            <a:picLocks noChangeAspect="1"/>
          </p:cNvPicPr>
          <p:nvPr/>
        </p:nvPicPr>
        <p:blipFill>
          <a:blip r:embed="rId2"/>
          <a:stretch>
            <a:fillRect/>
          </a:stretch>
        </p:blipFill>
        <p:spPr>
          <a:xfrm>
            <a:off x="248675" y="1943313"/>
            <a:ext cx="4091938" cy="2751828"/>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table2150671630.png">
            <a:extLst>
              <a:ext uri="{FF2B5EF4-FFF2-40B4-BE49-F238E27FC236}">
                <a16:creationId xmlns:a16="http://schemas.microsoft.com/office/drawing/2014/main" id="{19EFAD19-F7C3-4278-96C2-C11D2A5E3B3E}"/>
              </a:ext>
            </a:extLst>
          </p:cNvPr>
          <p:cNvPicPr>
            <a:picLocks noChangeAspect="1"/>
          </p:cNvPicPr>
          <p:nvPr/>
        </p:nvPicPr>
        <p:blipFill>
          <a:blip r:embed="rId3"/>
          <a:stretch>
            <a:fillRect/>
          </a:stretch>
        </p:blipFill>
        <p:spPr>
          <a:xfrm>
            <a:off x="4833804" y="2398541"/>
            <a:ext cx="4091938" cy="1841371"/>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a:solidFill>
                  <a:srgbClr val="FFFFFF"/>
                </a:solidFill>
                <a:latin typeface="+mj-lt"/>
                <a:cs typeface="+mj-cs"/>
              </a:rPr>
              <a:t>Q62: Does your EMS agency conduct or participate in any type of community awareness program to reduce the prevalence of HIV?</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1C084"/>
                </a:solidFill>
                <a:latin typeface="+mn-lt"/>
                <a:cs typeface="+mn-cs"/>
              </a:rPr>
              <a:t>Answered: 210    Skipped: 0</a:t>
            </a:r>
          </a:p>
        </p:txBody>
      </p:sp>
      <p:pic>
        <p:nvPicPr>
          <p:cNvPr id="5" name="Picture 4" descr="table1482257280.png">
            <a:extLst>
              <a:ext uri="{FF2B5EF4-FFF2-40B4-BE49-F238E27FC236}">
                <a16:creationId xmlns:a16="http://schemas.microsoft.com/office/drawing/2014/main" id="{92E0A850-677F-4CDF-A0E6-54C01F12FD6B}"/>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28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Q63: Does your EMS agency conduct or participate in any type program to reduce the number of adult low acuity ED visits?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5691C3"/>
                </a:solidFill>
                <a:latin typeface="+mn-lt"/>
                <a:cs typeface="+mn-cs"/>
              </a:rPr>
              <a:t>Answered: 210    Skipped: 0</a:t>
            </a:r>
          </a:p>
        </p:txBody>
      </p:sp>
      <p:pic>
        <p:nvPicPr>
          <p:cNvPr id="5" name="Picture 4" descr="table1482257290.png">
            <a:extLst>
              <a:ext uri="{FF2B5EF4-FFF2-40B4-BE49-F238E27FC236}">
                <a16:creationId xmlns:a16="http://schemas.microsoft.com/office/drawing/2014/main" id="{94564325-F51B-4AE1-84D7-65FBC7C2187D}"/>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29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a:solidFill>
                  <a:srgbClr val="FFFFFF"/>
                </a:solidFill>
                <a:latin typeface="+mj-lt"/>
                <a:cs typeface="+mj-cs"/>
              </a:rPr>
              <a:t>Q64: Does your EMS agency have protocols that actively refer children and adults for early intervention and treatment of mental health disorders ?</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1C38C"/>
                </a:solidFill>
                <a:latin typeface="+mn-lt"/>
                <a:cs typeface="+mn-cs"/>
              </a:rPr>
              <a:t>Answered: 210    Skipped: 0</a:t>
            </a:r>
          </a:p>
        </p:txBody>
      </p:sp>
      <p:pic>
        <p:nvPicPr>
          <p:cNvPr id="5" name="Picture 4" descr="table1482257300.png">
            <a:extLst>
              <a:ext uri="{FF2B5EF4-FFF2-40B4-BE49-F238E27FC236}">
                <a16:creationId xmlns:a16="http://schemas.microsoft.com/office/drawing/2014/main" id="{DF17443B-33BD-45F6-B8BB-B1028CE7A02B}"/>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30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sz="2400">
                <a:solidFill>
                  <a:srgbClr val="FFFFFF"/>
                </a:solidFill>
                <a:latin typeface="+mj-lt"/>
                <a:cs typeface="+mj-cs"/>
              </a:rPr>
              <a:t>Q65: Does your EMS agency have an established immunization program for the public?</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00C18B"/>
                </a:solidFill>
                <a:latin typeface="+mn-lt"/>
                <a:cs typeface="+mn-cs"/>
              </a:rPr>
              <a:t>Answered: 210    Skipped: 0</a:t>
            </a:r>
          </a:p>
        </p:txBody>
      </p:sp>
      <p:pic>
        <p:nvPicPr>
          <p:cNvPr id="5" name="Picture 4" descr="table1482257310.png">
            <a:extLst>
              <a:ext uri="{FF2B5EF4-FFF2-40B4-BE49-F238E27FC236}">
                <a16:creationId xmlns:a16="http://schemas.microsoft.com/office/drawing/2014/main" id="{CC8C893E-4E23-48BF-BB85-ECA0E6760997}"/>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31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325158"/>
            <a:ext cx="8354890" cy="697836"/>
          </a:xfrm>
        </p:spPr>
        <p:txBody>
          <a:bodyPr vert="horz" lIns="91440" tIns="45720" rIns="91440" bIns="45720" rtlCol="0" anchor="b">
            <a:normAutofit/>
          </a:bodyPr>
          <a:lstStyle/>
          <a:p>
            <a:pPr algn="ctr" defTabSz="914400">
              <a:lnSpc>
                <a:spcPct val="90000"/>
              </a:lnSpc>
            </a:pPr>
            <a:r>
              <a:rPr lang="en-US" sz="1900">
                <a:solidFill>
                  <a:srgbClr val="FFFFFF"/>
                </a:solidFill>
                <a:latin typeface="+mj-lt"/>
                <a:cs typeface="+mj-cs"/>
              </a:rPr>
              <a:t>Q7: If yes, is there a quality improvement and/or system-wide recurrent training process for this policy/protocol? (Check all applicable.)</a:t>
            </a:r>
          </a:p>
        </p:txBody>
      </p:sp>
      <p:sp>
        <p:nvSpPr>
          <p:cNvPr id="3" name="Content Placeholder 2"/>
          <p:cNvSpPr>
            <a:spLocks noGrp="1"/>
          </p:cNvSpPr>
          <p:nvPr>
            <p:ph idx="1"/>
          </p:nvPr>
        </p:nvSpPr>
        <p:spPr>
          <a:xfrm>
            <a:off x="1158208" y="1234292"/>
            <a:ext cx="6858000" cy="315001"/>
          </a:xfrm>
        </p:spPr>
        <p:txBody>
          <a:bodyPr vert="horz" lIns="91440" tIns="45720" rIns="91440" bIns="45720" rtlCol="0">
            <a:normAutofit/>
          </a:bodyPr>
          <a:lstStyle/>
          <a:p>
            <a:pPr algn="ctr" defTabSz="914400">
              <a:lnSpc>
                <a:spcPct val="90000"/>
              </a:lnSpc>
              <a:spcBef>
                <a:spcPts val="1000"/>
              </a:spcBef>
            </a:pPr>
            <a:r>
              <a:rPr lang="en-US" sz="1500">
                <a:solidFill>
                  <a:srgbClr val="FF894F"/>
                </a:solidFill>
                <a:latin typeface="+mn-lt"/>
                <a:cs typeface="+mn-cs"/>
              </a:rPr>
              <a:t>Answered: 191    Skipped: 19</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570.png"/>
          <p:cNvPicPr>
            <a:picLocks noChangeAspect="1"/>
          </p:cNvPicPr>
          <p:nvPr/>
        </p:nvPicPr>
        <p:blipFill>
          <a:blip r:embed="rId2"/>
          <a:stretch>
            <a:fillRect/>
          </a:stretch>
        </p:blipFill>
        <p:spPr>
          <a:xfrm>
            <a:off x="810521" y="1820113"/>
            <a:ext cx="2968245" cy="2998228"/>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table1482257570.png">
            <a:extLst>
              <a:ext uri="{FF2B5EF4-FFF2-40B4-BE49-F238E27FC236}">
                <a16:creationId xmlns:a16="http://schemas.microsoft.com/office/drawing/2014/main" id="{9151BF7A-85E5-4794-935C-30C742BF68A1}"/>
              </a:ext>
            </a:extLst>
          </p:cNvPr>
          <p:cNvPicPr>
            <a:picLocks noChangeAspect="1"/>
          </p:cNvPicPr>
          <p:nvPr/>
        </p:nvPicPr>
        <p:blipFill>
          <a:blip r:embed="rId3"/>
          <a:stretch>
            <a:fillRect/>
          </a:stretch>
        </p:blipFill>
        <p:spPr>
          <a:xfrm>
            <a:off x="4833804" y="1974002"/>
            <a:ext cx="4091938" cy="2690449"/>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a:solidFill>
                  <a:srgbClr val="FFFFFF"/>
                </a:solidFill>
                <a:latin typeface="+mj-lt"/>
                <a:cs typeface="+mj-cs"/>
              </a:rPr>
              <a:t>Q66: Does your EMS agency have an established memorandum of understanding (MOU) with a county health department to provide health and wellness programs?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5895C9"/>
                </a:solidFill>
                <a:latin typeface="+mn-lt"/>
                <a:cs typeface="+mn-cs"/>
              </a:rPr>
              <a:t>Answered: 210    Skipped: 0</a:t>
            </a:r>
          </a:p>
        </p:txBody>
      </p:sp>
      <p:pic>
        <p:nvPicPr>
          <p:cNvPr id="5" name="Picture 4" descr="table1482257320.png">
            <a:extLst>
              <a:ext uri="{FF2B5EF4-FFF2-40B4-BE49-F238E27FC236}">
                <a16:creationId xmlns:a16="http://schemas.microsoft.com/office/drawing/2014/main" id="{8BDADE9F-6FA2-4CCB-861A-355AC55BD2EE}"/>
              </a:ext>
            </a:extLst>
          </p:cNvPr>
          <p:cNvPicPr>
            <a:picLocks noChangeAspect="1"/>
          </p:cNvPicPr>
          <p:nvPr/>
        </p:nvPicPr>
        <p:blipFill>
          <a:blip r:embed="rId2"/>
          <a:stretch>
            <a:fillRect/>
          </a:stretch>
        </p:blipFill>
        <p:spPr>
          <a:xfrm>
            <a:off x="4859421" y="906885"/>
            <a:ext cx="4042570" cy="75798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32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358311"/>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75159"/>
            <a:ext cx="8579094"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653" y="3567478"/>
            <a:ext cx="8354891" cy="697835"/>
          </a:xfrm>
        </p:spPr>
        <p:txBody>
          <a:bodyPr vert="horz" lIns="91440" tIns="45720" rIns="91440" bIns="45720" rtlCol="0" anchor="b">
            <a:normAutofit/>
          </a:bodyPr>
          <a:lstStyle/>
          <a:p>
            <a:pPr algn="ctr" defTabSz="914400">
              <a:lnSpc>
                <a:spcPct val="90000"/>
              </a:lnSpc>
            </a:pPr>
            <a:r>
              <a:rPr lang="en-US" sz="1900">
                <a:solidFill>
                  <a:srgbClr val="FFFFFF"/>
                </a:solidFill>
                <a:latin typeface="+mj-lt"/>
                <a:cs typeface="+mj-cs"/>
              </a:rPr>
              <a:t>Q67: Does your community paramedicine program address the following topics? (Check all that apply):</a:t>
            </a:r>
          </a:p>
        </p:txBody>
      </p:sp>
      <p:sp>
        <p:nvSpPr>
          <p:cNvPr id="3" name="Content Placeholder 2"/>
          <p:cNvSpPr>
            <a:spLocks noGrp="1"/>
          </p:cNvSpPr>
          <p:nvPr>
            <p:ph idx="1"/>
          </p:nvPr>
        </p:nvSpPr>
        <p:spPr>
          <a:xfrm>
            <a:off x="1004521" y="4361773"/>
            <a:ext cx="6858000" cy="315001"/>
          </a:xfrm>
        </p:spPr>
        <p:txBody>
          <a:bodyPr vert="horz" lIns="91440" tIns="45720" rIns="91440" bIns="45720" rtlCol="0">
            <a:normAutofit/>
          </a:bodyPr>
          <a:lstStyle/>
          <a:p>
            <a:pPr algn="ctr" defTabSz="914400">
              <a:lnSpc>
                <a:spcPct val="90000"/>
              </a:lnSpc>
              <a:spcBef>
                <a:spcPts val="1000"/>
              </a:spcBef>
            </a:pPr>
            <a:r>
              <a:rPr lang="en-US" sz="1500">
                <a:solidFill>
                  <a:srgbClr val="FBBF00"/>
                </a:solidFill>
                <a:latin typeface="+mn-lt"/>
                <a:cs typeface="+mn-cs"/>
              </a:rPr>
              <a:t>Answered: 37    Skipped: 173</a:t>
            </a:r>
          </a:p>
        </p:txBody>
      </p:sp>
      <p:pic>
        <p:nvPicPr>
          <p:cNvPr id="4" name="Picture 3" descr="chart2150628230.png"/>
          <p:cNvPicPr>
            <a:picLocks noChangeAspect="1"/>
          </p:cNvPicPr>
          <p:nvPr/>
        </p:nvPicPr>
        <p:blipFill>
          <a:blip r:embed="rId2"/>
          <a:stretch>
            <a:fillRect/>
          </a:stretch>
        </p:blipFill>
        <p:spPr>
          <a:xfrm>
            <a:off x="240030" y="456296"/>
            <a:ext cx="4091937" cy="2547231"/>
          </a:xfrm>
          <a:prstGeom prst="rect">
            <a:avLst/>
          </a:prstGeom>
        </p:spPr>
      </p:pic>
      <p:pic>
        <p:nvPicPr>
          <p:cNvPr id="5" name="Picture 4" descr="table2150628230.png">
            <a:extLst>
              <a:ext uri="{FF2B5EF4-FFF2-40B4-BE49-F238E27FC236}">
                <a16:creationId xmlns:a16="http://schemas.microsoft.com/office/drawing/2014/main" id="{C913B38E-238A-4C50-891C-92936A05208C}"/>
              </a:ext>
            </a:extLst>
          </p:cNvPr>
          <p:cNvPicPr>
            <a:picLocks noChangeAspect="1"/>
          </p:cNvPicPr>
          <p:nvPr/>
        </p:nvPicPr>
        <p:blipFill>
          <a:blip r:embed="rId3"/>
          <a:stretch>
            <a:fillRect/>
          </a:stretch>
        </p:blipFill>
        <p:spPr>
          <a:xfrm>
            <a:off x="4812032" y="1131466"/>
            <a:ext cx="4091938" cy="1196891"/>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4304018"/>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325158"/>
            <a:ext cx="8354890" cy="697836"/>
          </a:xfrm>
        </p:spPr>
        <p:txBody>
          <a:bodyPr vert="horz" lIns="91440" tIns="45720" rIns="91440" bIns="45720" rtlCol="0" anchor="b">
            <a:normAutofit/>
          </a:bodyPr>
          <a:lstStyle/>
          <a:p>
            <a:pPr algn="ctr" defTabSz="914400">
              <a:lnSpc>
                <a:spcPct val="90000"/>
              </a:lnSpc>
            </a:pPr>
            <a:r>
              <a:rPr lang="en-US" sz="1900">
                <a:solidFill>
                  <a:srgbClr val="FFFFFF"/>
                </a:solidFill>
                <a:latin typeface="+mj-lt"/>
                <a:cs typeface="+mj-cs"/>
              </a:rPr>
              <a:t>Q69: What primary radio communications system does your EMS agency utilize?</a:t>
            </a:r>
          </a:p>
        </p:txBody>
      </p:sp>
      <p:sp>
        <p:nvSpPr>
          <p:cNvPr id="3" name="Content Placeholder 2"/>
          <p:cNvSpPr>
            <a:spLocks noGrp="1"/>
          </p:cNvSpPr>
          <p:nvPr>
            <p:ph idx="1"/>
          </p:nvPr>
        </p:nvSpPr>
        <p:spPr>
          <a:xfrm>
            <a:off x="1158208" y="1234292"/>
            <a:ext cx="6858000" cy="315001"/>
          </a:xfrm>
        </p:spPr>
        <p:txBody>
          <a:bodyPr vert="horz" lIns="91440" tIns="45720" rIns="91440" bIns="45720" rtlCol="0">
            <a:normAutofit/>
          </a:bodyPr>
          <a:lstStyle/>
          <a:p>
            <a:pPr algn="ctr" defTabSz="914400">
              <a:lnSpc>
                <a:spcPct val="90000"/>
              </a:lnSpc>
              <a:spcBef>
                <a:spcPts val="1000"/>
              </a:spcBef>
            </a:pPr>
            <a:r>
              <a:rPr lang="en-US" sz="1500">
                <a:solidFill>
                  <a:srgbClr val="FDC401"/>
                </a:solidFill>
                <a:latin typeface="+mn-lt"/>
                <a:cs typeface="+mn-cs"/>
              </a:rPr>
              <a:t>Answered: 210    Skipped: 0</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540.png"/>
          <p:cNvPicPr>
            <a:picLocks noChangeAspect="1"/>
          </p:cNvPicPr>
          <p:nvPr/>
        </p:nvPicPr>
        <p:blipFill>
          <a:blip r:embed="rId2"/>
          <a:stretch>
            <a:fillRect/>
          </a:stretch>
        </p:blipFill>
        <p:spPr>
          <a:xfrm>
            <a:off x="248675" y="2219519"/>
            <a:ext cx="4091938" cy="2199416"/>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table1482257540.png">
            <a:extLst>
              <a:ext uri="{FF2B5EF4-FFF2-40B4-BE49-F238E27FC236}">
                <a16:creationId xmlns:a16="http://schemas.microsoft.com/office/drawing/2014/main" id="{C180F203-5076-4999-BAA6-C2AA1DD70F4C}"/>
              </a:ext>
            </a:extLst>
          </p:cNvPr>
          <p:cNvPicPr>
            <a:picLocks noChangeAspect="1"/>
          </p:cNvPicPr>
          <p:nvPr/>
        </p:nvPicPr>
        <p:blipFill>
          <a:blip r:embed="rId3"/>
          <a:stretch>
            <a:fillRect/>
          </a:stretch>
        </p:blipFill>
        <p:spPr>
          <a:xfrm>
            <a:off x="4833804" y="2720781"/>
            <a:ext cx="4091938" cy="1196891"/>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325158"/>
            <a:ext cx="8354890" cy="697836"/>
          </a:xfrm>
        </p:spPr>
        <p:txBody>
          <a:bodyPr vert="horz" lIns="91440" tIns="45720" rIns="91440" bIns="45720" rtlCol="0" anchor="b">
            <a:normAutofit/>
          </a:bodyPr>
          <a:lstStyle/>
          <a:p>
            <a:pPr algn="ctr" defTabSz="914400">
              <a:lnSpc>
                <a:spcPct val="90000"/>
              </a:lnSpc>
            </a:pPr>
            <a:r>
              <a:rPr lang="en-US" sz="1900">
                <a:solidFill>
                  <a:srgbClr val="FFFFFF"/>
                </a:solidFill>
                <a:latin typeface="+mj-lt"/>
                <a:cs typeface="+mj-cs"/>
              </a:rPr>
              <a:t>Q70: Is your 800 MHz or 700 MHz trunked radio system aligned with Florida’s Project 25 ID numbering plan?</a:t>
            </a:r>
          </a:p>
        </p:txBody>
      </p:sp>
      <p:sp>
        <p:nvSpPr>
          <p:cNvPr id="3" name="Content Placeholder 2"/>
          <p:cNvSpPr>
            <a:spLocks noGrp="1"/>
          </p:cNvSpPr>
          <p:nvPr>
            <p:ph idx="1"/>
          </p:nvPr>
        </p:nvSpPr>
        <p:spPr>
          <a:xfrm>
            <a:off x="1158208" y="1234292"/>
            <a:ext cx="6858000" cy="315001"/>
          </a:xfrm>
        </p:spPr>
        <p:txBody>
          <a:bodyPr vert="horz" lIns="91440" tIns="45720" rIns="91440" bIns="45720" rtlCol="0">
            <a:normAutofit/>
          </a:bodyPr>
          <a:lstStyle/>
          <a:p>
            <a:pPr algn="ctr" defTabSz="914400">
              <a:lnSpc>
                <a:spcPct val="90000"/>
              </a:lnSpc>
              <a:spcBef>
                <a:spcPts val="1000"/>
              </a:spcBef>
            </a:pPr>
            <a:r>
              <a:rPr lang="en-US" sz="1500">
                <a:solidFill>
                  <a:srgbClr val="F8C302"/>
                </a:solidFill>
                <a:latin typeface="+mn-lt"/>
                <a:cs typeface="+mn-cs"/>
              </a:rPr>
              <a:t>Answered: 116    Skipped: 94</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550.png"/>
          <p:cNvPicPr>
            <a:picLocks noChangeAspect="1"/>
          </p:cNvPicPr>
          <p:nvPr/>
        </p:nvPicPr>
        <p:blipFill>
          <a:blip r:embed="rId2"/>
          <a:stretch>
            <a:fillRect/>
          </a:stretch>
        </p:blipFill>
        <p:spPr>
          <a:xfrm>
            <a:off x="248675" y="2219519"/>
            <a:ext cx="4091938" cy="2199416"/>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table1482257550.png">
            <a:extLst>
              <a:ext uri="{FF2B5EF4-FFF2-40B4-BE49-F238E27FC236}">
                <a16:creationId xmlns:a16="http://schemas.microsoft.com/office/drawing/2014/main" id="{5A8FCDAF-D2E3-44B2-86ED-559371FFF818}"/>
              </a:ext>
            </a:extLst>
          </p:cNvPr>
          <p:cNvPicPr>
            <a:picLocks noChangeAspect="1"/>
          </p:cNvPicPr>
          <p:nvPr/>
        </p:nvPicPr>
        <p:blipFill>
          <a:blip r:embed="rId3"/>
          <a:stretch>
            <a:fillRect/>
          </a:stretch>
        </p:blipFill>
        <p:spPr>
          <a:xfrm>
            <a:off x="4833804" y="2828194"/>
            <a:ext cx="4091938" cy="9820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296165"/>
            <a:ext cx="4290647" cy="455116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63953" y="789781"/>
            <a:ext cx="3343818" cy="2301268"/>
          </a:xfrm>
        </p:spPr>
        <p:txBody>
          <a:bodyPr vert="horz" lIns="91440" tIns="45720" rIns="91440" bIns="45720" rtlCol="0" anchor="b">
            <a:normAutofit/>
          </a:bodyPr>
          <a:lstStyle/>
          <a:p>
            <a:pPr defTabSz="914400">
              <a:lnSpc>
                <a:spcPct val="90000"/>
              </a:lnSpc>
            </a:pPr>
            <a:r>
              <a:rPr lang="en-US">
                <a:solidFill>
                  <a:srgbClr val="FFFFFF"/>
                </a:solidFill>
                <a:latin typeface="+mj-lt"/>
                <a:cs typeface="+mj-cs"/>
              </a:rPr>
              <a:t>Q8: Has your agency received any pediatric related training from an outside source (such as Florida EMSC) or as part of routine internal CME within the last 2 years?</a:t>
            </a:r>
          </a:p>
        </p:txBody>
      </p:sp>
      <p:sp>
        <p:nvSpPr>
          <p:cNvPr id="3" name="Content Placeholder 2"/>
          <p:cNvSpPr>
            <a:spLocks noGrp="1"/>
          </p:cNvSpPr>
          <p:nvPr>
            <p:ph idx="1"/>
          </p:nvPr>
        </p:nvSpPr>
        <p:spPr>
          <a:xfrm>
            <a:off x="763953" y="3219052"/>
            <a:ext cx="3343818" cy="1134666"/>
          </a:xfrm>
        </p:spPr>
        <p:txBody>
          <a:bodyPr vert="horz" lIns="91440" tIns="45720" rIns="91440" bIns="45720" rtlCol="0">
            <a:normAutofit/>
          </a:bodyPr>
          <a:lstStyle/>
          <a:p>
            <a:pPr defTabSz="914400">
              <a:lnSpc>
                <a:spcPct val="90000"/>
              </a:lnSpc>
              <a:spcBef>
                <a:spcPts val="1000"/>
              </a:spcBef>
            </a:pPr>
            <a:r>
              <a:rPr lang="en-US" sz="2400">
                <a:solidFill>
                  <a:srgbClr val="F9C301"/>
                </a:solidFill>
                <a:latin typeface="+mn-lt"/>
                <a:cs typeface="+mn-cs"/>
              </a:rPr>
              <a:t>Answered: 210    Skipped: 0</a:t>
            </a:r>
          </a:p>
        </p:txBody>
      </p:sp>
      <p:pic>
        <p:nvPicPr>
          <p:cNvPr id="5" name="Picture 4" descr="table1482257580.png">
            <a:extLst>
              <a:ext uri="{FF2B5EF4-FFF2-40B4-BE49-F238E27FC236}">
                <a16:creationId xmlns:a16="http://schemas.microsoft.com/office/drawing/2014/main" id="{A7A44C18-465C-4EFC-B27A-3383E410A095}"/>
              </a:ext>
            </a:extLst>
          </p:cNvPr>
          <p:cNvPicPr>
            <a:picLocks noChangeAspect="1"/>
          </p:cNvPicPr>
          <p:nvPr/>
        </p:nvPicPr>
        <p:blipFill>
          <a:blip r:embed="rId2"/>
          <a:stretch>
            <a:fillRect/>
          </a:stretch>
        </p:blipFill>
        <p:spPr>
          <a:xfrm>
            <a:off x="4859421" y="694650"/>
            <a:ext cx="4042570" cy="1182451"/>
          </a:xfrm>
          <a:prstGeom prst="rect">
            <a:avLst/>
          </a:prstGeom>
        </p:spPr>
      </p:pic>
      <p:cxnSp>
        <p:nvCxnSpPr>
          <p:cNvPr id="12" name="Straight Connector 11">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140589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3151374"/>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580.png"/>
          <p:cNvPicPr>
            <a:picLocks noChangeAspect="1"/>
          </p:cNvPicPr>
          <p:nvPr/>
        </p:nvPicPr>
        <p:blipFill>
          <a:blip r:embed="rId3"/>
          <a:stretch>
            <a:fillRect/>
          </a:stretch>
        </p:blipFill>
        <p:spPr>
          <a:xfrm>
            <a:off x="4930840" y="2813049"/>
            <a:ext cx="3899731" cy="20961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325158"/>
            <a:ext cx="8354890" cy="697836"/>
          </a:xfrm>
        </p:spPr>
        <p:txBody>
          <a:bodyPr vert="horz" lIns="91440" tIns="45720" rIns="91440" bIns="45720" rtlCol="0" anchor="b">
            <a:normAutofit/>
          </a:bodyPr>
          <a:lstStyle/>
          <a:p>
            <a:pPr algn="ctr" defTabSz="914400">
              <a:lnSpc>
                <a:spcPct val="90000"/>
              </a:lnSpc>
            </a:pPr>
            <a:r>
              <a:rPr lang="en-US" sz="1900">
                <a:solidFill>
                  <a:srgbClr val="FFFFFF"/>
                </a:solidFill>
                <a:latin typeface="+mj-lt"/>
                <a:cs typeface="+mj-cs"/>
              </a:rPr>
              <a:t>Q9: What restraint devices or practices are approved for use with patients weighing less than 7 pounds/3 kg? (Check all applicable.)</a:t>
            </a:r>
          </a:p>
        </p:txBody>
      </p:sp>
      <p:sp>
        <p:nvSpPr>
          <p:cNvPr id="3" name="Content Placeholder 2"/>
          <p:cNvSpPr>
            <a:spLocks noGrp="1"/>
          </p:cNvSpPr>
          <p:nvPr>
            <p:ph idx="1"/>
          </p:nvPr>
        </p:nvSpPr>
        <p:spPr>
          <a:xfrm>
            <a:off x="1158208" y="1234292"/>
            <a:ext cx="6858000" cy="315001"/>
          </a:xfrm>
        </p:spPr>
        <p:txBody>
          <a:bodyPr vert="horz" lIns="91440" tIns="45720" rIns="91440" bIns="45720" rtlCol="0">
            <a:normAutofit/>
          </a:bodyPr>
          <a:lstStyle/>
          <a:p>
            <a:pPr algn="ctr" defTabSz="914400">
              <a:lnSpc>
                <a:spcPct val="90000"/>
              </a:lnSpc>
              <a:spcBef>
                <a:spcPts val="1000"/>
              </a:spcBef>
            </a:pPr>
            <a:r>
              <a:rPr lang="en-US" sz="1500">
                <a:solidFill>
                  <a:srgbClr val="FD8C53"/>
                </a:solidFill>
                <a:latin typeface="+mn-lt"/>
                <a:cs typeface="+mn-cs"/>
              </a:rPr>
              <a:t>Answered: 210    Skipped: 0</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760.png"/>
          <p:cNvPicPr>
            <a:picLocks noChangeAspect="1"/>
          </p:cNvPicPr>
          <p:nvPr/>
        </p:nvPicPr>
        <p:blipFill>
          <a:blip r:embed="rId2"/>
          <a:stretch>
            <a:fillRect/>
          </a:stretch>
        </p:blipFill>
        <p:spPr>
          <a:xfrm>
            <a:off x="248675" y="1907508"/>
            <a:ext cx="4091938" cy="28234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table1482257760.png">
            <a:extLst>
              <a:ext uri="{FF2B5EF4-FFF2-40B4-BE49-F238E27FC236}">
                <a16:creationId xmlns:a16="http://schemas.microsoft.com/office/drawing/2014/main" id="{6AE2A0E0-4B70-467E-9336-284EF6A93C33}"/>
              </a:ext>
            </a:extLst>
          </p:cNvPr>
          <p:cNvPicPr>
            <a:picLocks noChangeAspect="1"/>
          </p:cNvPicPr>
          <p:nvPr/>
        </p:nvPicPr>
        <p:blipFill>
          <a:blip r:embed="rId3"/>
          <a:stretch>
            <a:fillRect/>
          </a:stretch>
        </p:blipFill>
        <p:spPr>
          <a:xfrm>
            <a:off x="4833804" y="2449690"/>
            <a:ext cx="4091938" cy="17390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763" y="325158"/>
            <a:ext cx="8354890" cy="697836"/>
          </a:xfrm>
        </p:spPr>
        <p:txBody>
          <a:bodyPr vert="horz" lIns="91440" tIns="45720" rIns="91440" bIns="45720" rtlCol="0" anchor="b">
            <a:normAutofit/>
          </a:bodyPr>
          <a:lstStyle/>
          <a:p>
            <a:pPr algn="ctr" defTabSz="914400">
              <a:lnSpc>
                <a:spcPct val="90000"/>
              </a:lnSpc>
            </a:pPr>
            <a:r>
              <a:rPr lang="en-US" sz="1900">
                <a:solidFill>
                  <a:srgbClr val="FFFFFF"/>
                </a:solidFill>
                <a:latin typeface="+mj-lt"/>
                <a:cs typeface="+mj-cs"/>
              </a:rPr>
              <a:t>Q10: What restraint devices or practices are approved for use with patients weighing between 7 pounds/3kg and 40 pounds/18 kg? (Check all applicable.)</a:t>
            </a:r>
          </a:p>
        </p:txBody>
      </p:sp>
      <p:sp>
        <p:nvSpPr>
          <p:cNvPr id="3" name="Content Placeholder 2"/>
          <p:cNvSpPr>
            <a:spLocks noGrp="1"/>
          </p:cNvSpPr>
          <p:nvPr>
            <p:ph idx="1"/>
          </p:nvPr>
        </p:nvSpPr>
        <p:spPr>
          <a:xfrm>
            <a:off x="1158208" y="1234292"/>
            <a:ext cx="6858000" cy="315001"/>
          </a:xfrm>
        </p:spPr>
        <p:txBody>
          <a:bodyPr vert="horz" lIns="91440" tIns="45720" rIns="91440" bIns="45720" rtlCol="0">
            <a:normAutofit/>
          </a:bodyPr>
          <a:lstStyle/>
          <a:p>
            <a:pPr algn="ctr" defTabSz="914400">
              <a:lnSpc>
                <a:spcPct val="90000"/>
              </a:lnSpc>
              <a:spcBef>
                <a:spcPts val="1000"/>
              </a:spcBef>
            </a:pPr>
            <a:r>
              <a:rPr lang="en-US" sz="1500">
                <a:solidFill>
                  <a:srgbClr val="FD8C54"/>
                </a:solidFill>
                <a:latin typeface="+mn-lt"/>
                <a:cs typeface="+mn-cs"/>
              </a:rPr>
              <a:t>Answered: 210    Skipped: 0</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chart1482257770.png"/>
          <p:cNvPicPr>
            <a:picLocks noChangeAspect="1"/>
          </p:cNvPicPr>
          <p:nvPr/>
        </p:nvPicPr>
        <p:blipFill>
          <a:blip r:embed="rId2"/>
          <a:stretch>
            <a:fillRect/>
          </a:stretch>
        </p:blipFill>
        <p:spPr>
          <a:xfrm>
            <a:off x="248675" y="1907508"/>
            <a:ext cx="4091938" cy="2823437"/>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table1482257770.png">
            <a:extLst>
              <a:ext uri="{FF2B5EF4-FFF2-40B4-BE49-F238E27FC236}">
                <a16:creationId xmlns:a16="http://schemas.microsoft.com/office/drawing/2014/main" id="{C96A7FBC-68AF-4D59-9498-A1BEA78FDA51}"/>
              </a:ext>
            </a:extLst>
          </p:cNvPr>
          <p:cNvPicPr>
            <a:picLocks noChangeAspect="1"/>
          </p:cNvPicPr>
          <p:nvPr/>
        </p:nvPicPr>
        <p:blipFill>
          <a:blip r:embed="rId3"/>
          <a:stretch>
            <a:fillRect/>
          </a:stretch>
        </p:blipFill>
        <p:spPr>
          <a:xfrm>
            <a:off x="4833804" y="2449690"/>
            <a:ext cx="4091938" cy="1739073"/>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511</TotalTime>
  <Words>1425</Words>
  <Application>Microsoft Office PowerPoint</Application>
  <PresentationFormat>On-screen Show (16:9)</PresentationFormat>
  <Paragraphs>126</Paragraphs>
  <Slides>63</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63</vt:i4>
      </vt:variant>
    </vt:vector>
  </HeadingPairs>
  <TitlesOfParts>
    <vt:vector size="69" baseType="lpstr">
      <vt:lpstr>Arial</vt:lpstr>
      <vt:lpstr>Calibri</vt:lpstr>
      <vt:lpstr>Helvetica Neue</vt:lpstr>
      <vt:lpstr>SM-template-20140529</vt:lpstr>
      <vt:lpstr>Data slides</vt:lpstr>
      <vt:lpstr>Response Summary</vt:lpstr>
      <vt:lpstr>PowerPoint Presentation</vt:lpstr>
      <vt:lpstr>Q3: Organizational Type:</vt:lpstr>
      <vt:lpstr>Q4: Primary Type of Service</vt:lpstr>
      <vt:lpstr>Q5: Does your EMS Agency provide additional training on safe driving or other preventative measures to promote emergency vehicle operation safety? (Check all that apply)</vt:lpstr>
      <vt:lpstr>Q6: Does your EMS agency have a policy or protocol containing direction regarding (non-spinal motion restriction related) safe EMS transport for children (such as what devices should be used for various size/weight children, prohibition of any measures, training requirements, required documentation, etc.)?</vt:lpstr>
      <vt:lpstr>Q7: If yes, is there a quality improvement and/or system-wide recurrent training process for this policy/protocol? (Check all applicable.)</vt:lpstr>
      <vt:lpstr>Q8: Has your agency received any pediatric related training from an outside source (such as Florida EMSC) or as part of routine internal CME within the last 2 years?</vt:lpstr>
      <vt:lpstr>Q9: What restraint devices or practices are approved for use with patients weighing less than 7 pounds/3 kg? (Check all applicable.)</vt:lpstr>
      <vt:lpstr>Q10: What restraint devices or practices are approved for use with patients weighing between 7 pounds/3kg and 40 pounds/18 kg? (Check all applicable.)</vt:lpstr>
      <vt:lpstr>Q12: Does your agency participate in the Emergency Medical Services Tracking and Reporting System (EMSTARS)?</vt:lpstr>
      <vt:lpstr>Q13: Would you like for the EMSTARS program office to contact your agency to provide assistance?</vt:lpstr>
      <vt:lpstr>Q14: What is your agency's planned timeline for transitioning to EMSTARS V3.4?</vt:lpstr>
      <vt:lpstr>Q15: Are you a participant with Biospatial?</vt:lpstr>
      <vt:lpstr>Q16: If your agency participates in Biospatial, please indicate how your uses or plans to use the system.</vt:lpstr>
      <vt:lpstr>Q17: Would you like for someone from the Department of Health to contact your agency to provide Biospatial assistance?</vt:lpstr>
      <vt:lpstr>Q18: Does your agency utilize an electronic patient care reporting system to document patient care?</vt:lpstr>
      <vt:lpstr>Q19: You indicated that your agency is not an EMSTARS submitting agency. Please provide the reasons why your agency has elected not to participate in EMSTARS? (select all that apply)</vt:lpstr>
      <vt:lpstr>Q20: Has your EMS agency adopted plans for and trained on plans to manage an active assailant event and/or violent/hostile incidents?</vt:lpstr>
      <vt:lpstr>Q21: Do you feel that your EMS agency is properly equipped and supplied to appropriately manage an Active Shooter Hostile Event Response (ASHER)? As an example, trauma related supplies such as tourniquets, hemostatic dressing, chest seal and other supplies as referenced in the Hartford Consensus Compendium.</vt:lpstr>
      <vt:lpstr>Q22: Does the EMS agency currently provide ballistic protection for the first responders?</vt:lpstr>
      <vt:lpstr>Q25: Where is the location of the ballistic protection?</vt:lpstr>
      <vt:lpstr>Q26: Does your EMS agency have any current plans on purchasing ballistic protection for the first responders?</vt:lpstr>
      <vt:lpstr>Q28: Does your EMS agency have written protocols for mass hemorrhage control at large incidents?</vt:lpstr>
      <vt:lpstr>Q29: Has your EMS agency established specialized kits with supplies for mass hemorrhage control at large incidents?</vt:lpstr>
      <vt:lpstr>Q30: Does your EMS agency currently have policies regarding entering “warm zones” during an Active Shooter Hostile Event Response (ASHER)? As example: As part of a rescue task force.</vt:lpstr>
      <vt:lpstr>Q31: Does your EMS agency currently have designated entry/extraction teams that train together with law enforcement?</vt:lpstr>
      <vt:lpstr>Q32: Does your agency conduct any type of hemorrhage control education to the community (i.e., Stop the Bleed)?</vt:lpstr>
      <vt:lpstr>Q33: Has your EMS agency adopted plans for and trained on plans to care for highly infectious disease patients?</vt:lpstr>
      <vt:lpstr>Q34: Do you feel that your EMS agency is properly equipped and supplied with materials to appropriately care for highly infectious disease patients? As example: PPE and respiratory protection</vt:lpstr>
      <vt:lpstr>Q35: Has your EMS agency participated in CBRNE exercises and/or training in the past year?</vt:lpstr>
      <vt:lpstr>Q36: Does your EMS agency participate with a health care coalition?</vt:lpstr>
      <vt:lpstr>Q37: Does your EMS agency participate with local DOH Health Department meetings/committees?</vt:lpstr>
      <vt:lpstr>Q38: Is your agency currently experiencing a shortage of EMTs or Paramedics?</vt:lpstr>
      <vt:lpstr>Q39: Please indicate your agency's anticipated turnover percentage rate for EMTs and Paramedics in the next calendar year.</vt:lpstr>
      <vt:lpstr>Q40: How effective are the following programs in your agency?</vt:lpstr>
      <vt:lpstr>Q41: Does your agency regularly benchmark any human resource practices against other agencies?</vt:lpstr>
      <vt:lpstr>Q42: Please indicate and rate the following employee morale &amp; retention strategies that may be present at your agency</vt:lpstr>
      <vt:lpstr>Q43: Please provide an estimate of the annual salary for the following positions</vt:lpstr>
      <vt:lpstr>Q45: Does your EMS Agency currently conduct any type of Mobile Integrated Health Community Paramedicine (MIH-CP) program?Mobile Integrated Health Community Paramedicine (MIH-CP): The provision of healthcare using patient-centered, mobile resources in the out-of-hospital environment. MIH-CP is provided by a wide array of healthcare entities and practitioners that are administratively or clinically integrated with EMS, healthcare, and public health entities.</vt:lpstr>
      <vt:lpstr>Q46: Is your agency planning to start a MIH-CP program in the next 12 months?</vt:lpstr>
      <vt:lpstr>Q47: If not, please indicate the primary barriers to your agency having a MIH-CP program (check all that apply):</vt:lpstr>
      <vt:lpstr>Q48: Does your EMS agency conduct or participate in any type of community focused fall prevention programs?</vt:lpstr>
      <vt:lpstr>Q49: Does your EMS agency conduct or participate in any type of community focused opioid use and/or naloxone awareness programs?</vt:lpstr>
      <vt:lpstr>Q50: Does your EMS agency conduct or participate in any type safety programs that are sponsored by or recommended by the Department of Transportation?</vt:lpstr>
      <vt:lpstr>Q51: If yes, what type of safety programs that are sponsored by or recommended by the Department of Transportation does your agency conduct?</vt:lpstr>
      <vt:lpstr>Q52: Does your EMS agency conduct or participate in any type of community focused drowning prevention programs?</vt:lpstr>
      <vt:lpstr>Q53: If yes, what type of community focused drowning prevention program does your agency conduct?</vt:lpstr>
      <vt:lpstr>Q54: Does your EMS agency conduct or participate in any type of community focused program to reduce infant mortality?</vt:lpstr>
      <vt:lpstr>Q55: If yes, please select a program (check all that apply):</vt:lpstr>
      <vt:lpstr>Q56: If no, please outline the primary barriers in presenting these programs (check all that apply):</vt:lpstr>
      <vt:lpstr>Q57: Does your EMS agency conduct or participate in any community CPR programs?</vt:lpstr>
      <vt:lpstr>Q58: Does your EMS agency conduct or participate in any type of community awareness cardiovascular health and wellness programs to the public?</vt:lpstr>
      <vt:lpstr>Q59: If yes, what type of cardiovascular health and wellness programs does your agency participate in or conduct?</vt:lpstr>
      <vt:lpstr>Q60: Does your EMS agency conduct any type of community focused diabetes prevention and/or management programs?</vt:lpstr>
      <vt:lpstr>Q61: If yes, what type of community focused diabetes programs does your agency conduct?</vt:lpstr>
      <vt:lpstr>Q62: Does your EMS agency conduct or participate in any type of community awareness program to reduce the prevalence of HIV?</vt:lpstr>
      <vt:lpstr>Q63: Does your EMS agency conduct or participate in any type program to reduce the number of adult low acuity ED visits?</vt:lpstr>
      <vt:lpstr>Q64: Does your EMS agency have protocols that actively refer children and adults for early intervention and treatment of mental health disorders ?</vt:lpstr>
      <vt:lpstr>Q65: Does your EMS agency have an established immunization program for the public?</vt:lpstr>
      <vt:lpstr>Q66: Does your EMS agency have an established memorandum of understanding (MOU) with a county health department to provide health and wellness programs?</vt:lpstr>
      <vt:lpstr>Q67: Does your community paramedicine program address the following topics? (Check all that apply):</vt:lpstr>
      <vt:lpstr>Q69: What primary radio communications system does your EMS agency utilize?</vt:lpstr>
      <vt:lpstr>Q70: Is your 800 MHz or 700 MHz trunked radio system aligned with Florida’s Project 25 ID numbering plan?</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McCoy, Steve</cp:lastModifiedBy>
  <cp:revision>55</cp:revision>
  <dcterms:created xsi:type="dcterms:W3CDTF">2014-01-30T23:18:11Z</dcterms:created>
  <dcterms:modified xsi:type="dcterms:W3CDTF">2019-04-03T19:10:41Z</dcterms:modified>
</cp:coreProperties>
</file>